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50.xml" ContentType="application/vnd.openxmlformats-officedocument.presentationml.slide+xml"/>
  <Override PartName="/ppt/slides/slide90.xml" ContentType="application/vnd.openxmlformats-officedocument.presentationml.slide+xml"/>
  <Override PartName="/ppt/slides/slide100.xml" ContentType="application/vnd.openxmlformats-officedocument.presentationml.slide+xml"/>
  <Override PartName="/ppt/slides/slide140.xml" ContentType="application/vnd.openxmlformats-officedocument.presentationml.slide+xml"/>
  <Override PartName="/ppt/slides/slide110.xml" ContentType="application/vnd.openxmlformats-officedocument.presentationml.slide+xml"/>
  <Override PartName="/ppt/slides/slide150.xml" ContentType="application/vnd.openxmlformats-officedocument.presentationml.slide+xml"/>
  <Override PartName="/ppt/slides/slide16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3" r:id="rId3"/>
    <p:sldId id="262" r:id="rId4"/>
    <p:sldId id="265" r:id="rId5"/>
    <p:sldId id="264" r:id="rId6"/>
    <p:sldId id="271" r:id="rId7"/>
    <p:sldId id="277" r:id="rId8"/>
    <p:sldId id="257" r:id="rId9"/>
    <p:sldId id="278" r:id="rId10"/>
    <p:sldId id="282" r:id="rId11"/>
    <p:sldId id="283" r:id="rId12"/>
    <p:sldId id="284" r:id="rId13"/>
    <p:sldId id="285" r:id="rId14"/>
    <p:sldId id="286" r:id="rId15"/>
    <p:sldId id="290" r:id="rId16"/>
    <p:sldId id="291" r:id="rId17"/>
    <p:sldId id="269" r:id="rId18"/>
    <p:sldId id="274" r:id="rId19"/>
    <p:sldId id="270" r:id="rId20"/>
    <p:sldId id="292" r:id="rId21"/>
    <p:sldId id="294" r:id="rId22"/>
    <p:sldId id="295" r:id="rId23"/>
    <p:sldId id="296" r:id="rId24"/>
    <p:sldId id="272" r:id="rId25"/>
    <p:sldId id="297" r:id="rId26"/>
    <p:sldId id="298" r:id="rId27"/>
    <p:sldId id="275" r:id="rId28"/>
    <p:sldId id="29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10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5B361-F206-F95E-2FCD-98A46AE4C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B4D1B6-3E69-0856-CA17-CCF190D94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66B164-E5A5-E33E-BD76-AAB9D4454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9751CF-BE22-6C95-9E7F-27FF821A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1D22A8-8EC7-E03E-F4C9-F21062C5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9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70ABB-55BB-4572-BE1B-498E90FE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1C35A5-ACF2-8D38-D6EA-1EC246667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22BD3-054D-5915-6797-CA1F079C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BB95F-0790-2DF6-26F4-F6B93CCD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43862-9E88-6643-7851-BE938228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651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DED14-D1A9-ECC6-BCE7-0758B004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2D4D04-2126-2658-EC82-555568A08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43A29-33F0-BFE4-A970-09C16683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93388B-0DB1-84D1-3311-600554312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17118-5274-E0B9-6A8B-4B4F675E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38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EE05875-6C33-74E3-0969-C0A2F4D470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6437F1-118C-9F47-0C28-C43546F6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73591F-F0B1-6151-90B3-76FC3367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92DF9-B4DF-53E6-AB44-78414C07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F766B-C674-96B9-D70A-6EDA22E8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897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77DB27-444B-8CBD-25F1-AB7A6E14D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DA9265-AA07-E4CB-5241-B3D611CDD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B3DD5-0E8A-4C1C-AF8B-C1F023A1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A5A3E-68D7-0C10-02B9-4FE43E638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15229-8247-4800-ACCA-1E82D6A3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34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05BCF-4DB7-5B61-6A96-7AF7F04A5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BF63EA-9EA0-A3EE-5977-286EA850D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BBF94F-F1F5-349C-3CEA-8C9228C64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46109D-5A6B-5C5C-D68A-CFCDCF1F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40F617-C284-B6DE-EF42-B96295E4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3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8C20C-2949-C1B8-DC8A-2F92C630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6F494B-FDF2-E962-CE84-D1E58C3E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3601FC-BFDB-2337-2B24-B35F3FBD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DC9CF-C061-E17E-3FF9-348E5B5F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788998-8E98-4CED-5BE6-A7040B29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13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9C6F9-40ED-00ED-DCD5-A0B8AE13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1E22B-DC29-D646-2426-37F760680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69A9A0-3DE4-ADF8-ABCB-E62AC3237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BADD12-12CC-5112-3F51-0D3D7CCEF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633C4-F9C0-DC85-5AC8-AEB46E3E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3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CD1EE-CA58-6519-8DC5-C166D2F8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E54AA9-7070-11A2-8FC0-E6B74F48A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E4212-D3C5-9A5E-3921-3FC497CE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C7020-CE02-F889-503B-75DD21F3A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067D7-D774-2732-64AA-E71034D7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137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02A2A-98E4-525A-257D-6E33884E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0F1014-4484-2B9F-C93F-1FE302FDA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150B8-4AB1-AE9E-C95D-775B2A685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1CF713-03DE-2534-8747-7C2CCAAC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31BF8-7502-057B-E87D-4D50A87C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41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BCABF-09C3-EE3C-9CB4-88E967AE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49E45-B548-AE38-F8D4-F9D72BC61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0A2A9-3D3B-E5DE-D891-08040361B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E8B63B-3C52-47F1-B91B-C3B6B292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F8EA24-F063-554E-F868-A1E8F4C4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971C27-3F3D-E5B8-47AE-AF786FBD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486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D87B0-2A7D-6BEF-6D72-E60EE69B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FE64B-1986-AD2F-FEF8-B94F9E1FA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964396-1E4E-92ED-A10F-B398FF665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20DE96-AF78-BEB6-0038-A46C52F1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0ADE05-DF7F-96CF-2851-04DC130C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BFA1C9-5989-681F-CD87-07BED8D0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12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80D25-4232-A610-6364-657DE17B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B00C9D-38D1-E53B-5EA6-0FC63857E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95779B-0A5E-341D-5658-4ED12B79D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CC20CE-6B9E-BCFF-7DAF-01BAB78C1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754A3D-9C18-4785-7A7C-60D9C84FC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675572-AB8F-4578-8E2E-5FE24DD8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786FEB-D127-CA3C-E2AC-658ABBC9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5BFA38-9FA4-97E6-C672-8CC7DA3E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371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D121F-B6D3-9AB7-6EF8-64F404D2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B60F8-CD69-7975-A3B7-96EB0FDEB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4C8CC3-7F01-DEE2-9956-88E94C7F3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2F519D-0D42-94E5-640A-7C91BC261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52E6F6-9E12-64E6-43DE-A87E75CDE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AD4444-6941-3ADB-A6E2-E5D2DB7F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48058B-2C94-DEA4-5C0F-CF729A0D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7C6C5B-C07F-4B10-EE44-7CB0328C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5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9C411-C985-C83F-DBA5-D1392BD3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9F99F8-379A-C0ED-72A4-149F2A0C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F73BA3-74F2-4B90-BC2B-2FCE8C628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2C6E6B-D2E0-B4BE-AB19-057D09BE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05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211A7-5580-CFD3-D03D-F6D24061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CB31F7-7DE9-5AC8-22BD-8AD496908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F03844-D7B1-114C-C94A-E0F38B97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CBA86A-99F1-5105-5DE9-0175AC4D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9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61A10A-B635-9F81-C4D7-7AB7A48C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0F8F94-4596-5E57-23C4-E105F387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541966-C5EB-E74D-6B2C-C3ACD82A5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308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70D1B0-E6A0-7A8F-3FB6-E35CE66D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FB85F4-2F62-93FE-C75C-0F0001D4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4AE1F-7656-B7BD-6726-0141B9EA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8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45B28-F0DC-5798-589B-C8B9E6DA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99DFE-1FD4-446D-BA44-12FA5510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4A99D-829F-1883-9C84-6778C440A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97CF9F-9F2C-3AC5-6C82-54B6DABF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9CC15B-96D9-A513-3A0D-B6FD1DA5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68F0D1-A9C8-4ADA-9C24-9E76B340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879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F1A0C-13B5-6D45-C459-6B53476A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1CFE2-048D-2C5A-1158-2A93BFFE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5FB2D5-9B0A-B03A-4533-BA10E1186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413484-8DA6-98EE-2FA6-38A17C86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2F8FC3-DF46-BF42-9D38-F1B462B6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A451C-EF51-8BCF-4773-D8CFA65B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90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6EBD1-595D-A366-3980-E47A69F5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3A78EA-960F-1E8B-D56D-28C13A05F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8F1385-4586-9810-1FEE-AC540D7E0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C89361-C26B-033B-6F14-ED5757DD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802E4-E332-B3D1-EA8C-08EE65B4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EB9512-DB42-4542-0353-368DF3F6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251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F3162-6E27-954F-AFB4-0C28B2D9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2A9A7F-9B33-C9AC-ABE6-F78AD74DB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6A189-7926-39B9-4A39-8218142C4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7AB1D1-D480-226E-3683-BA7B8B50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138B42-444E-FBEF-08D1-B1455385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040B67-E56D-C42D-5098-6327063F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392BC0C-0DCC-F08A-C638-C9206B6F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524582-725D-BE59-7A29-6D3951609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098AA-92C6-B3AD-8317-2D9AA67F6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E14A28-9372-44F2-9B1E-1FBD8412DC03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40874-C435-86B1-55B0-37EE17E47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333F8-4227-955D-539A-8992E87E4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33B626-850B-499F-952D-1FD1E2492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3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D0D453-4FB3-E52A-0A0C-CE0C552B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4D0FE-9BAF-CC84-1A3D-55855A2E5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87D3A-85A7-EBB2-19AA-345810B02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3D1058-061D-4140-92F9-094548E527AE}" type="datetimeFigureOut">
              <a:rPr lang="zh-CN" altLang="en-US" smtClean="0"/>
              <a:t>2024/7/11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2DCF8-0323-829E-AB7A-2C019212B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54D18D-BABB-6904-6F6A-A00A22590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3EAEEA-400F-48BE-B2D1-5197B746F1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67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ibinLai" TargetMode="External"/><Relationship Id="rId2" Type="http://schemas.openxmlformats.org/officeDocument/2006/relationships/hyperlink" Target="https://space.bilibili.com/358070321/vide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www.haibinlaiblog.t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40.xml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0.png"/><Relationship Id="rId5" Type="http://schemas.openxmlformats.org/officeDocument/2006/relationships/slide" Target="slide110.xml"/><Relationship Id="rId4" Type="http://schemas.openxmlformats.org/officeDocument/2006/relationships/image" Target="../media/image3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slide" Target="slide90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50.xml"/><Relationship Id="rId7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0.xml"/><Relationship Id="rId6" Type="http://schemas.openxmlformats.org/officeDocument/2006/relationships/slide" Target="slide160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slide" Target="slide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0.xml"/><Relationship Id="rId7" Type="http://schemas.openxmlformats.org/officeDocument/2006/relationships/image" Target="../media/image3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5" Type="http://schemas.openxmlformats.org/officeDocument/2006/relationships/image" Target="../media/image44.png"/><Relationship Id="rId4" Type="http://schemas.openxmlformats.org/officeDocument/2006/relationships/image" Target="../media/image3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0.xml"/><Relationship Id="rId7" Type="http://schemas.openxmlformats.org/officeDocument/2006/relationships/image" Target="../media/image4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0.xml"/><Relationship Id="rId4" Type="http://schemas.openxmlformats.org/officeDocument/2006/relationships/image" Target="../media/image39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semanticscholar.org/paper/0c100a01457991731a1991e529d6f4f1cb35841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manticscholar.org/paper/0c100a01457991731a1991e529d6f4f1cb358418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11" Type="http://schemas.openxmlformats.org/officeDocument/2006/relationships/slide" Target="slide50.xml"/><Relationship Id="rId5" Type="http://schemas.openxmlformats.org/officeDocument/2006/relationships/image" Target="../media/image24.png"/><Relationship Id="rId10" Type="http://schemas.openxmlformats.org/officeDocument/2006/relationships/image" Target="../media/image23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slide" Target="slide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1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50.xml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0.png"/><Relationship Id="rId4" Type="http://schemas.openxmlformats.org/officeDocument/2006/relationships/slide" Target="slide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F5F21-53CD-94E2-070F-A18BF0A9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08" y="271166"/>
            <a:ext cx="10515600" cy="757369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Who am I</a:t>
            </a:r>
            <a:endParaRPr lang="zh-CN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EDD2D8-3E3E-ECF7-1EF3-9458DE617903}"/>
              </a:ext>
            </a:extLst>
          </p:cNvPr>
          <p:cNvSpPr txBox="1"/>
          <p:nvPr/>
        </p:nvSpPr>
        <p:spPr>
          <a:xfrm>
            <a:off x="655845" y="1420758"/>
            <a:ext cx="11656897" cy="4826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姓名：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赖海斌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年龄：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20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大三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家乡：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广东广州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学校：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南方科技大学 （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SUSTech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Major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计算机科学与技术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研究兴趣：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高性能计算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HPC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、图数据挖掘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未来打算：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科研深造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Bilibili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  <a:hlinkClick r:id="rId2"/>
              </a:rPr>
              <a:t>https://space.bilibili.com/358070321/video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Github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</a:rPr>
              <a:t>: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思源宋体 Heavy" panose="02020900000000000000" pitchFamily="18" charset="-122"/>
                <a:cs typeface="+mn-cs"/>
                <a:hlinkClick r:id="rId3"/>
              </a:rPr>
              <a:t>https://github.com/HaibinLai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7030A0"/>
                </a:solidFill>
                <a:latin typeface="等线" panose="02110004020202020204"/>
                <a:ea typeface="思源宋体 Heavy" panose="02020900000000000000" pitchFamily="18" charset="-122"/>
              </a:rPr>
              <a:t>Personal Website:</a:t>
            </a:r>
            <a:r>
              <a:rPr lang="en-US" altLang="zh-CN" sz="2000" b="1" dirty="0">
                <a:solidFill>
                  <a:prstClr val="black"/>
                </a:solidFill>
                <a:latin typeface="等线" panose="02110004020202020204"/>
                <a:ea typeface="思源宋体 Heavy" panose="02020900000000000000" pitchFamily="18" charset="-122"/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  <a:latin typeface="等线" panose="02110004020202020204"/>
                <a:ea typeface="思源宋体 Heavy" panose="02020900000000000000" pitchFamily="18" charset="-122"/>
                <a:hlinkClick r:id="rId4"/>
              </a:rPr>
              <a:t>https://www.haibinlaiblog.top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思源宋体 Heavy" panose="02020900000000000000" pitchFamily="18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0EBBA7F-B92D-3594-27CE-4B636A455F0F}"/>
              </a:ext>
            </a:extLst>
          </p:cNvPr>
          <p:cNvCxnSpPr/>
          <p:nvPr/>
        </p:nvCxnSpPr>
        <p:spPr>
          <a:xfrm>
            <a:off x="541808" y="1028535"/>
            <a:ext cx="788959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图片 7" descr="图形用户界面, 网站&#10;&#10;描述已自动生成">
            <a:extLst>
              <a:ext uri="{FF2B5EF4-FFF2-40B4-BE49-F238E27FC236}">
                <a16:creationId xmlns:a16="http://schemas.microsoft.com/office/drawing/2014/main" id="{BFFC668A-F458-6B20-6A92-C639FC068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3" t="31908" r="35977" b="29379"/>
          <a:stretch/>
        </p:blipFill>
        <p:spPr>
          <a:xfrm>
            <a:off x="8166537" y="1505422"/>
            <a:ext cx="3310759" cy="32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243F25-84B8-2448-0132-364D8D7F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GPM Properties, Problem 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D1442A-F040-7E34-0BB1-86144D683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03" y="2267411"/>
            <a:ext cx="5131087" cy="3899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5B8040-FA20-3E34-9049-206D3D5F7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05" y="2337868"/>
            <a:ext cx="6127728" cy="3955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A0795F-4B06-FCCA-3391-A44FDB0F428B}"/>
              </a:ext>
            </a:extLst>
          </p:cNvPr>
          <p:cNvSpPr txBox="1"/>
          <p:nvPr/>
        </p:nvSpPr>
        <p:spPr>
          <a:xfrm>
            <a:off x="6634130" y="6293224"/>
            <a:ext cx="332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Memory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Computation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4251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0CD2C2C2-39BF-6723-E3C1-34F12B0B5869}"/>
              </a:ext>
            </a:extLst>
          </p:cNvPr>
          <p:cNvSpPr/>
          <p:nvPr/>
        </p:nvSpPr>
        <p:spPr>
          <a:xfrm>
            <a:off x="1409964" y="1211931"/>
            <a:ext cx="10455691" cy="554946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313D3-57AA-33F9-99EF-48F009FF07E9}"/>
              </a:ext>
            </a:extLst>
          </p:cNvPr>
          <p:cNvSpPr txBox="1"/>
          <p:nvPr/>
        </p:nvSpPr>
        <p:spPr>
          <a:xfrm>
            <a:off x="0" y="334057"/>
            <a:ext cx="10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Graph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Pattern Mining Era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B37CB-CEB3-CFE1-A055-39865CD1D884}"/>
              </a:ext>
            </a:extLst>
          </p:cNvPr>
          <p:cNvSpPr txBox="1"/>
          <p:nvPr/>
        </p:nvSpPr>
        <p:spPr>
          <a:xfrm>
            <a:off x="379947" y="1472463"/>
            <a:ext cx="682804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CPU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Peregrine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 Pattern-Aware Graph Mining System </a:t>
            </a:r>
            <a:r>
              <a:rPr lang="en-US" altLang="zh-CN" dirty="0">
                <a:solidFill>
                  <a:srgbClr val="FF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Symmetric Breaking 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避免冗余计算，提出了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在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map reduce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之上开发的过滤过程模型  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EuroSys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G-thinker: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A Distributed Framework for Mining </a:t>
            </a: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Subgraphs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in a Big Graph</a:t>
            </a:r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ICDE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GraphPi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High Performance </a:t>
            </a:r>
            <a:r>
              <a:rPr lang="en-US" altLang="zh-CN" b="0" i="0" u="sng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 Pattern Matching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through Effective Redundancy Elimination 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新算法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SC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GPU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PBE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GPU-Accelerated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en-US" altLang="zh-CN" b="1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Subgraph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Enumeration on Partitioned Graphs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SIGMOD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GSI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GPU-friendly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Subgraph </a:t>
            </a: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Isomorphism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ICDE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1" i="0" dirty="0">
              <a:solidFill>
                <a:srgbClr val="555555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PBE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Exploiting Reuse for GPU </a:t>
            </a: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Subgraph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Enumeration,GPU</a:t>
            </a:r>
            <a:endParaRPr lang="en-US" altLang="zh-CN" b="1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Pangolin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An Efficient and Flexible Graph Mining System on CPU and GPU 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单卡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VLDB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b="1" i="0" dirty="0">
              <a:solidFill>
                <a:srgbClr val="555555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H</a:t>
            </a:r>
            <a:r>
              <a:rPr lang="en-US" altLang="zh-CN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ardware &amp; ISA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IntersectX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An Accelerator for Graph Mining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（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USC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）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CORR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endParaRPr lang="en-US" altLang="zh-CN" b="0" i="0" dirty="0">
              <a:solidFill>
                <a:srgbClr val="555555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99C66767-C127-C074-3877-9D6D1A96C5B7}"/>
              </a:ext>
            </a:extLst>
          </p:cNvPr>
          <p:cNvSpPr/>
          <p:nvPr/>
        </p:nvSpPr>
        <p:spPr>
          <a:xfrm rot="10800000">
            <a:off x="1634884" y="480174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45A887-0754-9EA5-6729-DB010CC76B68}"/>
              </a:ext>
            </a:extLst>
          </p:cNvPr>
          <p:cNvSpPr txBox="1"/>
          <p:nvPr/>
        </p:nvSpPr>
        <p:spPr>
          <a:xfrm>
            <a:off x="1444055" y="149391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2020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E4DA9E-72DC-424E-D47F-FE5AAA72FAF9}"/>
              </a:ext>
            </a:extLst>
          </p:cNvPr>
          <p:cNvSpPr txBox="1"/>
          <p:nvPr/>
        </p:nvSpPr>
        <p:spPr>
          <a:xfrm>
            <a:off x="2951305" y="835153"/>
            <a:ext cx="27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CPU -&gt; GPU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9499A4-B808-9B01-EFCA-67A26573F9F6}"/>
              </a:ext>
            </a:extLst>
          </p:cNvPr>
          <p:cNvSpPr txBox="1"/>
          <p:nvPr/>
        </p:nvSpPr>
        <p:spPr>
          <a:xfrm>
            <a:off x="7472855" y="1839863"/>
            <a:ext cx="4329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CPU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aDFS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An Almost Depth-First-Search Distributed Graph-Querying System</a:t>
            </a:r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USENIX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Sandslash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 Two-Level Framework for Efficient </a:t>
            </a:r>
            <a:r>
              <a:rPr lang="en-US" altLang="zh-CN" b="0" i="0" u="sng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 Pattern Mining</a:t>
            </a:r>
            <a:r>
              <a:rPr lang="en-US" altLang="zh-CN" u="sng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ICS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u="sng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Tesseract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Distributed, General </a:t>
            </a:r>
            <a:r>
              <a:rPr lang="en-US" altLang="zh-CN" b="0" i="0" u="sng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 Pattern Mining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on 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Evolving Graphs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第一个在</a:t>
            </a:r>
            <a:r>
              <a:rPr lang="zh-CN" altLang="en-US" b="1" i="0" dirty="0">
                <a:effectLst/>
                <a:highlight>
                  <a:srgbClr val="FFFFFF"/>
                </a:highlight>
                <a:latin typeface="-apple-system"/>
              </a:rPr>
              <a:t>演化图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上执行</a:t>
            </a:r>
            <a:r>
              <a:rPr lang="zh-CN" altLang="en-US" b="1" i="0" dirty="0">
                <a:effectLst/>
                <a:highlight>
                  <a:srgbClr val="FFFFFF"/>
                </a:highlight>
                <a:latin typeface="-apple-system"/>
              </a:rPr>
              <a:t>通用图挖掘算法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的分布式系统  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EuroSys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zh-CN" altLang="en-US" b="0" i="0" dirty="0"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zh-CN" dirty="0">
              <a:solidFill>
                <a:srgbClr val="FF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Hardware &amp; ISA</a:t>
            </a:r>
          </a:p>
          <a:p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SISA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Set-Centric Instruction Set Architecture for Graph Mining on Processing-in-Memory Systems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MICRO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FlexMiner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 Pattern-Aware Accelerator for Graph Pattern Mining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8734C175-E42E-EFE8-D6BE-E24DDDB65AE4}"/>
              </a:ext>
            </a:extLst>
          </p:cNvPr>
          <p:cNvSpPr/>
          <p:nvPr/>
        </p:nvSpPr>
        <p:spPr>
          <a:xfrm rot="10800000">
            <a:off x="7296281" y="828601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96E3FE-47A0-FCB9-CE15-5D05337E4304}"/>
              </a:ext>
            </a:extLst>
          </p:cNvPr>
          <p:cNvSpPr txBox="1"/>
          <p:nvPr/>
        </p:nvSpPr>
        <p:spPr>
          <a:xfrm>
            <a:off x="7149597" y="449991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2021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B38A61-9A54-31D2-6AAB-18ABE2372E90}"/>
              </a:ext>
            </a:extLst>
          </p:cNvPr>
          <p:cNvSpPr txBox="1"/>
          <p:nvPr/>
        </p:nvSpPr>
        <p:spPr>
          <a:xfrm>
            <a:off x="8120292" y="935015"/>
            <a:ext cx="2035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Subgraph</a:t>
            </a:r>
            <a:r>
              <a:rPr lang="zh-CN" altLang="en-US" b="1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、</a:t>
            </a:r>
            <a:r>
              <a:rPr lang="en-US" altLang="zh-CN" b="1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GPM</a:t>
            </a:r>
            <a:endParaRPr lang="zh-CN" alt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幻灯片缩放定位 19">
                <a:extLst>
                  <a:ext uri="{FF2B5EF4-FFF2-40B4-BE49-F238E27FC236}">
                    <a16:creationId xmlns:a16="http://schemas.microsoft.com/office/drawing/2014/main" id="{09BB05B1-B314-AABB-9D33-5F99152617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930630"/>
                  </p:ext>
                </p:extLst>
              </p:nvPr>
            </p:nvGraphicFramePr>
            <p:xfrm>
              <a:off x="4133042" y="5646069"/>
              <a:ext cx="1122449" cy="631377"/>
            </p:xfrm>
            <a:graphic>
              <a:graphicData uri="http://schemas.microsoft.com/office/powerpoint/2016/slidezoom">
                <pslz:sldZm>
                  <pslz:sldZmObj sldId="287" cId="2590742415">
                    <pslz:zmPr id="{3D24FD1F-71DD-4F95-A484-EE3C3C3E2F8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2449" cy="6313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幻灯片缩放定位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9BB05B1-B314-AABB-9D33-5F9915261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042" y="5646069"/>
                <a:ext cx="1122449" cy="6313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幻灯片缩放定位 23">
                <a:extLst>
                  <a:ext uri="{FF2B5EF4-FFF2-40B4-BE49-F238E27FC236}">
                    <a16:creationId xmlns:a16="http://schemas.microsoft.com/office/drawing/2014/main" id="{072062C0-7CCD-27BA-AEE0-E4E94F9D85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6698814"/>
                  </p:ext>
                </p:extLst>
              </p:nvPr>
            </p:nvGraphicFramePr>
            <p:xfrm>
              <a:off x="12056483" y="934221"/>
              <a:ext cx="2228783" cy="1253690"/>
            </p:xfrm>
            <a:graphic>
              <a:graphicData uri="http://schemas.microsoft.com/office/powerpoint/2016/slidezoom">
                <pslz:sldZm>
                  <pslz:sldZmObj sldId="285" cId="2785088207">
                    <pslz:zmPr id="{5C8D85AB-7F98-4F1C-9632-16E55AD7983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28783" cy="12536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幻灯片缩放定位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72062C0-7CCD-27BA-AEE0-E4E94F9D8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6483" y="934221"/>
                <a:ext cx="2228783" cy="12536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74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F150C-8714-AD0C-9D1C-B16804AB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51" y="119997"/>
            <a:ext cx="10515600" cy="1325563"/>
          </a:xfrm>
        </p:spPr>
        <p:txBody>
          <a:bodyPr/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272D36A-7262-09B6-D77A-55B4A38E4DBA}"/>
              </a:ext>
            </a:extLst>
          </p:cNvPr>
          <p:cNvSpPr/>
          <p:nvPr/>
        </p:nvSpPr>
        <p:spPr>
          <a:xfrm>
            <a:off x="1040523" y="2451538"/>
            <a:ext cx="10455691" cy="554946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004AF161-FFA9-E1EA-5414-143151BB5AE8}"/>
              </a:ext>
            </a:extLst>
          </p:cNvPr>
          <p:cNvSpPr/>
          <p:nvPr/>
        </p:nvSpPr>
        <p:spPr>
          <a:xfrm rot="10800000">
            <a:off x="7174099" y="1727635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9F3EAF-EF94-EAA5-48E0-A789AFBAA67B}"/>
              </a:ext>
            </a:extLst>
          </p:cNvPr>
          <p:cNvSpPr txBox="1"/>
          <p:nvPr/>
        </p:nvSpPr>
        <p:spPr>
          <a:xfrm>
            <a:off x="6975453" y="1334118"/>
            <a:ext cx="75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2008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00F9F0-FC1C-1233-32F3-DCF59F15C7D4}"/>
              </a:ext>
            </a:extLst>
          </p:cNvPr>
          <p:cNvSpPr txBox="1"/>
          <p:nvPr/>
        </p:nvSpPr>
        <p:spPr>
          <a:xfrm>
            <a:off x="6591825" y="2998879"/>
            <a:ext cx="2520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First GPM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concept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MINING AND GRAPH KERNELS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FF48DB-1231-8D8E-8B85-4818F608A257}"/>
              </a:ext>
            </a:extLst>
          </p:cNvPr>
          <p:cNvSpPr txBox="1"/>
          <p:nvPr/>
        </p:nvSpPr>
        <p:spPr>
          <a:xfrm>
            <a:off x="2721784" y="1826014"/>
            <a:ext cx="3391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Before GPM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Science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Graph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Theory+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Engineering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Network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51830ECD-84B4-B90F-BD7C-E36497FB28D7}"/>
              </a:ext>
            </a:extLst>
          </p:cNvPr>
          <p:cNvSpPr/>
          <p:nvPr/>
        </p:nvSpPr>
        <p:spPr>
          <a:xfrm rot="10800000">
            <a:off x="1383160" y="1695133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F9CAE1-CC15-DD3E-5913-6DBCCC387435}"/>
              </a:ext>
            </a:extLst>
          </p:cNvPr>
          <p:cNvSpPr txBox="1"/>
          <p:nvPr/>
        </p:nvSpPr>
        <p:spPr>
          <a:xfrm>
            <a:off x="1267022" y="1349285"/>
            <a:ext cx="75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1990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B46B33F-9B56-0A2D-434F-798982564AD5}"/>
              </a:ext>
            </a:extLst>
          </p:cNvPr>
          <p:cNvSpPr/>
          <p:nvPr/>
        </p:nvSpPr>
        <p:spPr>
          <a:xfrm>
            <a:off x="1399977" y="4861623"/>
            <a:ext cx="10455691" cy="554946"/>
          </a:xfrm>
          <a:prstGeom prst="rightArrow">
            <a:avLst/>
          </a:prstGeom>
          <a:gradFill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2DE62E-C6BD-235B-C379-117BDA6BCEEB}"/>
              </a:ext>
            </a:extLst>
          </p:cNvPr>
          <p:cNvSpPr txBox="1"/>
          <p:nvPr/>
        </p:nvSpPr>
        <p:spPr>
          <a:xfrm>
            <a:off x="1084668" y="3071123"/>
            <a:ext cx="102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Internet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72DB99-7CA5-07E6-656F-A258E3AC1CF5}"/>
              </a:ext>
            </a:extLst>
          </p:cNvPr>
          <p:cNvSpPr txBox="1"/>
          <p:nvPr/>
        </p:nvSpPr>
        <p:spPr>
          <a:xfrm>
            <a:off x="1024759" y="5386733"/>
            <a:ext cx="26769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Arabesque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system for distributed graph mining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SOSP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First CPU System on single machine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660C34B7-58E9-F906-578A-E01A32CE8312}"/>
              </a:ext>
            </a:extLst>
          </p:cNvPr>
          <p:cNvSpPr/>
          <p:nvPr/>
        </p:nvSpPr>
        <p:spPr>
          <a:xfrm rot="10800000">
            <a:off x="1597574" y="4195141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9F2E60-34AA-6D93-969C-56EF86D7D853}"/>
              </a:ext>
            </a:extLst>
          </p:cNvPr>
          <p:cNvSpPr txBox="1"/>
          <p:nvPr/>
        </p:nvSpPr>
        <p:spPr>
          <a:xfrm>
            <a:off x="1398927" y="3825809"/>
            <a:ext cx="75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31D89E62-2508-BF51-8A17-255EE26B193E}"/>
              </a:ext>
            </a:extLst>
          </p:cNvPr>
          <p:cNvSpPr/>
          <p:nvPr/>
        </p:nvSpPr>
        <p:spPr>
          <a:xfrm rot="10800000">
            <a:off x="4802178" y="4120518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27611C-2C66-AA01-24AE-6A615C7F9340}"/>
              </a:ext>
            </a:extLst>
          </p:cNvPr>
          <p:cNvSpPr txBox="1"/>
          <p:nvPr/>
        </p:nvSpPr>
        <p:spPr>
          <a:xfrm>
            <a:off x="4254587" y="5359946"/>
            <a:ext cx="79752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Nscale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neighborhood-centric large-scale graph analytics in the cloud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MapReduce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VLDB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Scalemine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scalable parallel frequent subgraph mining in a single large graph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频繁子图专用系统 分布式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SC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C29EE0-77C2-48AD-18C6-048FD698C37E}"/>
              </a:ext>
            </a:extLst>
          </p:cNvPr>
          <p:cNvSpPr txBox="1"/>
          <p:nvPr/>
        </p:nvSpPr>
        <p:spPr>
          <a:xfrm>
            <a:off x="4603531" y="3761232"/>
            <a:ext cx="75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030B129-4F8C-C81E-25C3-051B63AE2A45}"/>
              </a:ext>
            </a:extLst>
          </p:cNvPr>
          <p:cNvSpPr txBox="1"/>
          <p:nvPr/>
        </p:nvSpPr>
        <p:spPr>
          <a:xfrm>
            <a:off x="5219043" y="4635446"/>
            <a:ext cx="21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Multi CPU Node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C446F3-EB2E-3226-A6DF-E3D4C3EB0E28}"/>
              </a:ext>
            </a:extLst>
          </p:cNvPr>
          <p:cNvSpPr txBox="1"/>
          <p:nvPr/>
        </p:nvSpPr>
        <p:spPr>
          <a:xfrm>
            <a:off x="43229" y="3931486"/>
            <a:ext cx="133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Mining Era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48661AD-FB47-9E92-9338-E56E7585815E}"/>
              </a:ext>
            </a:extLst>
          </p:cNvPr>
          <p:cNvSpPr txBox="1"/>
          <p:nvPr/>
        </p:nvSpPr>
        <p:spPr>
          <a:xfrm>
            <a:off x="4600" y="1649955"/>
            <a:ext cx="133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Concept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Era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DC8EAF7-8AEE-9249-6AD0-2ADD59A6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59" y="3071123"/>
            <a:ext cx="1363924" cy="6018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B1904FD-6F62-6493-76F1-5C5140BB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280" y="3677853"/>
            <a:ext cx="840164" cy="42604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幻灯片缩放定位 30">
                <a:extLst>
                  <a:ext uri="{FF2B5EF4-FFF2-40B4-BE49-F238E27FC236}">
                    <a16:creationId xmlns:a16="http://schemas.microsoft.com/office/drawing/2014/main" id="{C77CD81F-9D0B-3D38-666F-10E5F5924F9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53264" y="4732804"/>
              <a:ext cx="1162540" cy="653929"/>
            </p:xfrm>
            <a:graphic>
              <a:graphicData uri="http://schemas.microsoft.com/office/powerpoint/2016/slidezoom">
                <pslz:sldZm>
                  <pslz:sldZmObj sldId="284" cId="4046445662">
                    <pslz:zmPr id="{6D45D308-D5A9-4CCE-B7B1-FB24111E833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2540" cy="6539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幻灯片缩放定位 3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77CD81F-9D0B-3D38-666F-10E5F5924F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3264" y="4732804"/>
                <a:ext cx="1162540" cy="6539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4199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7EAA2D52-8D1C-B4FA-8F34-D36B4E0A6B23}"/>
              </a:ext>
            </a:extLst>
          </p:cNvPr>
          <p:cNvSpPr/>
          <p:nvPr/>
        </p:nvSpPr>
        <p:spPr>
          <a:xfrm>
            <a:off x="930692" y="1199318"/>
            <a:ext cx="11133082" cy="554946"/>
          </a:xfrm>
          <a:prstGeom prst="rightArrow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1437D99-21C6-17D8-8E43-3043D79A4FBB}"/>
              </a:ext>
            </a:extLst>
          </p:cNvPr>
          <p:cNvSpPr/>
          <p:nvPr/>
        </p:nvSpPr>
        <p:spPr>
          <a:xfrm rot="10800000">
            <a:off x="1007416" y="812412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83BC4D-2296-6F73-0356-E7BB88D13F31}"/>
              </a:ext>
            </a:extLst>
          </p:cNvPr>
          <p:cNvSpPr txBox="1"/>
          <p:nvPr/>
        </p:nvSpPr>
        <p:spPr>
          <a:xfrm>
            <a:off x="860732" y="433802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2022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5EC189-F0E8-BB84-9094-A6AB568B84D8}"/>
              </a:ext>
            </a:extLst>
          </p:cNvPr>
          <p:cNvSpPr txBox="1"/>
          <p:nvPr/>
        </p:nvSpPr>
        <p:spPr>
          <a:xfrm>
            <a:off x="480849" y="1790758"/>
            <a:ext cx="71559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b="1" i="0" dirty="0">
              <a:solidFill>
                <a:srgbClr val="555555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GPU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GAMMA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: A GPU-based Graph Pattern Mining System</a:t>
            </a:r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, Based on Pangolin, Large memory </a:t>
            </a:r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单卡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CIKM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dirty="0">
              <a:solidFill>
                <a:srgbClr val="FF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G2Miner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Efficient and Scalable Graph Pattern Mining on GPUs 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多机多卡，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BFS,DFS, 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支持很多优化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OSDI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STMatch</a:t>
            </a:r>
            <a:r>
              <a:rPr lang="en-US" altLang="zh-CN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Neue Regular"/>
              </a:rPr>
              <a:t>: Accelerating Graph Pattern Matching on GPU with Stack-Based Loop Optimizations </a:t>
            </a:r>
            <a:r>
              <a:rPr lang="zh-CN" altLang="en-US" b="1" dirty="0">
                <a:solidFill>
                  <a:srgbClr val="333333"/>
                </a:solidFill>
                <a:highlight>
                  <a:srgbClr val="FFFFFF"/>
                </a:highlight>
                <a:latin typeface="HelveticaNeue Regular"/>
              </a:rPr>
              <a:t>基于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FFFFF"/>
                </a:highlight>
                <a:latin typeface="HelveticaNeue Regular"/>
              </a:rPr>
              <a:t>GPU</a:t>
            </a:r>
            <a:r>
              <a:rPr lang="zh-CN" altLang="en-US" b="1" dirty="0">
                <a:solidFill>
                  <a:srgbClr val="333333"/>
                </a:solidFill>
                <a:highlight>
                  <a:srgbClr val="FFFFFF"/>
                </a:highlight>
                <a:latin typeface="HelveticaNeue Regular"/>
              </a:rPr>
              <a:t>优化</a:t>
            </a:r>
            <a:endParaRPr lang="en-US" altLang="zh-CN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Neue Regular"/>
            </a:endParaRPr>
          </a:p>
          <a:p>
            <a:endParaRPr lang="en-US" altLang="zh-CN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endParaRPr lang="en-US" altLang="zh-CN" dirty="0">
              <a:solidFill>
                <a:srgbClr val="FF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Hardware &amp; ISA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FINGERS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exploiting fine-grained parallelism in graph mining accelerators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ASPLOS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Tsinghua 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姚班</a:t>
            </a:r>
            <a:endParaRPr lang="en-US" altLang="zh-CN" dirty="0">
              <a:solidFill>
                <a:srgbClr val="FF0000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NDMiner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Accelerating Graph Pattern Mining Using Near Data Processing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基于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SISA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改进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ISCA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b="0" i="0" dirty="0"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SparseCore</a:t>
            </a:r>
            <a:r>
              <a:rPr lang="en-US" altLang="zh-C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: stream ISA and processor specialization for sparse computation</a:t>
            </a:r>
          </a:p>
          <a:p>
            <a:endParaRPr lang="en-US" altLang="zh-CN" b="0" i="0" dirty="0">
              <a:effectLst/>
              <a:highlight>
                <a:srgbClr val="FFFFFF"/>
              </a:highlight>
              <a:latin typeface="Lato" panose="020F0502020204030203" pitchFamily="34" charset="0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04B8463D-A033-8C01-26D3-F76AA52000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9928889"/>
                  </p:ext>
                </p:extLst>
              </p:nvPr>
            </p:nvGraphicFramePr>
            <p:xfrm>
              <a:off x="7529353" y="2338472"/>
              <a:ext cx="1620116" cy="911315"/>
            </p:xfrm>
            <a:graphic>
              <a:graphicData uri="http://schemas.microsoft.com/office/powerpoint/2016/slidezoom">
                <pslz:sldZm>
                  <pslz:sldZmObj sldId="288" cId="2279478759">
                    <pslz:zmPr id="{CB977AA3-4DBC-4D2E-96E0-3FE4EF63ADA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116" cy="9113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B8463D-A033-8C01-26D3-F76AA52000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9353" y="2338472"/>
                <a:ext cx="1620116" cy="9113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幻灯片缩放定位 11">
                <a:extLst>
                  <a:ext uri="{FF2B5EF4-FFF2-40B4-BE49-F238E27FC236}">
                    <a16:creationId xmlns:a16="http://schemas.microsoft.com/office/drawing/2014/main" id="{5B6B2706-2BEB-C69E-7F7A-177F79BA18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0025319"/>
                  </p:ext>
                </p:extLst>
              </p:nvPr>
            </p:nvGraphicFramePr>
            <p:xfrm>
              <a:off x="7421890" y="5103737"/>
              <a:ext cx="1620114" cy="911314"/>
            </p:xfrm>
            <a:graphic>
              <a:graphicData uri="http://schemas.microsoft.com/office/powerpoint/2016/slidezoom">
                <pslz:sldZm>
                  <pslz:sldZmObj sldId="289" cId="3199405788">
                    <pslz:zmPr id="{0508B457-C166-4856-8867-3B5DE325EA6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114" cy="9113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幻灯片缩放定位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B6B2706-2BEB-C69E-7F7A-177F79BA18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890" y="5103737"/>
                <a:ext cx="1620114" cy="9113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6D62386-373C-9F23-FB52-B9F858556E81}"/>
              </a:ext>
            </a:extLst>
          </p:cNvPr>
          <p:cNvSpPr txBox="1"/>
          <p:nvPr/>
        </p:nvSpPr>
        <p:spPr>
          <a:xfrm>
            <a:off x="9366820" y="2015306"/>
            <a:ext cx="28251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GraphINC</a:t>
            </a:r>
            <a:r>
              <a:rPr lang="en-US" altLang="zh-CN" dirty="0"/>
              <a:t>: Graph Pattern Mining at Network Speed</a:t>
            </a:r>
          </a:p>
          <a:p>
            <a:endParaRPr lang="en-US" altLang="zh-CN" dirty="0"/>
          </a:p>
          <a:p>
            <a:r>
              <a:rPr lang="en-US" altLang="zh-CN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PACMMOD</a:t>
            </a:r>
          </a:p>
          <a:p>
            <a:endParaRPr lang="zh-CN" altLang="en-US" dirty="0"/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CE2425BD-1119-3DA9-7CE0-5165CF387DD4}"/>
              </a:ext>
            </a:extLst>
          </p:cNvPr>
          <p:cNvSpPr/>
          <p:nvPr/>
        </p:nvSpPr>
        <p:spPr>
          <a:xfrm rot="10800000">
            <a:off x="9414641" y="871743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162885-88D6-D40F-A915-DF9A42461E9A}"/>
              </a:ext>
            </a:extLst>
          </p:cNvPr>
          <p:cNvSpPr txBox="1"/>
          <p:nvPr/>
        </p:nvSpPr>
        <p:spPr>
          <a:xfrm>
            <a:off x="9267957" y="493133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2023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8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B88EC3A3-2620-9889-B5AC-2DC4548E685F}"/>
              </a:ext>
            </a:extLst>
          </p:cNvPr>
          <p:cNvSpPr/>
          <p:nvPr/>
        </p:nvSpPr>
        <p:spPr>
          <a:xfrm>
            <a:off x="804567" y="1347594"/>
            <a:ext cx="10455691" cy="554946"/>
          </a:xfrm>
          <a:prstGeom prst="rightArrow">
            <a:avLst/>
          </a:prstGeom>
          <a:gradFill>
            <a:gsLst>
              <a:gs pos="100000">
                <a:srgbClr val="C175CE"/>
              </a:gs>
              <a:gs pos="54000">
                <a:srgbClr val="4E95D9"/>
              </a:gs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78D3D2-FA41-94EE-19AB-0D7794103937}"/>
              </a:ext>
            </a:extLst>
          </p:cNvPr>
          <p:cNvSpPr txBox="1"/>
          <p:nvPr/>
        </p:nvSpPr>
        <p:spPr>
          <a:xfrm>
            <a:off x="475594" y="2013415"/>
            <a:ext cx="3599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DistGraph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A distributed approach for graph mining in massive networks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926DEB1-6EF6-103E-C374-56905B4BFEC6}"/>
              </a:ext>
            </a:extLst>
          </p:cNvPr>
          <p:cNvSpPr/>
          <p:nvPr/>
        </p:nvSpPr>
        <p:spPr>
          <a:xfrm rot="10800000">
            <a:off x="4967190" y="595837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1E99AE-22D7-6670-B419-B29B7A3BF489}"/>
              </a:ext>
            </a:extLst>
          </p:cNvPr>
          <p:cNvSpPr txBox="1"/>
          <p:nvPr/>
        </p:nvSpPr>
        <p:spPr>
          <a:xfrm>
            <a:off x="953289" y="590387"/>
            <a:ext cx="27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2016: Graph Mining System on Cluster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8D926-FBEF-E175-C39E-5BEA84B7AC90}"/>
              </a:ext>
            </a:extLst>
          </p:cNvPr>
          <p:cNvSpPr txBox="1"/>
          <p:nvPr/>
        </p:nvSpPr>
        <p:spPr>
          <a:xfrm>
            <a:off x="1873471" y="3740040"/>
            <a:ext cx="412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2017-2019: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Memory, Algorithm pruning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F0B1E-98BC-062E-603C-CE4CB1A3387D}"/>
              </a:ext>
            </a:extLst>
          </p:cNvPr>
          <p:cNvSpPr txBox="1"/>
          <p:nvPr/>
        </p:nvSpPr>
        <p:spPr>
          <a:xfrm>
            <a:off x="4743188" y="183367"/>
            <a:ext cx="115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D205F7-8934-FC89-9F5D-614A30BE8A0C}"/>
              </a:ext>
            </a:extLst>
          </p:cNvPr>
          <p:cNvSpPr txBox="1"/>
          <p:nvPr/>
        </p:nvSpPr>
        <p:spPr>
          <a:xfrm>
            <a:off x="5016062" y="1859205"/>
            <a:ext cx="7082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Memory: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	G-thinker: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Big Graph Mining Made Easier and Faster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CORR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DFS: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EmptyHeaded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Relational Engine for Graph Processing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TODS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Graphflow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Active Graph Database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DFS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SIGMOD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183D881-44DF-431D-591C-24B249D23E40}"/>
              </a:ext>
            </a:extLst>
          </p:cNvPr>
          <p:cNvSpPr/>
          <p:nvPr/>
        </p:nvSpPr>
        <p:spPr>
          <a:xfrm>
            <a:off x="804567" y="4347750"/>
            <a:ext cx="10455691" cy="554946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73AA70-0069-CDD8-AC25-57F45D354B54}"/>
              </a:ext>
            </a:extLst>
          </p:cNvPr>
          <p:cNvSpPr txBox="1"/>
          <p:nvPr/>
        </p:nvSpPr>
        <p:spPr>
          <a:xfrm>
            <a:off x="172371" y="4892857"/>
            <a:ext cx="6095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   ASAP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Fast, Approximate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 Pattern Mining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at Scale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近似计算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第一个专用于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的框架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OSDI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RStream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Marrying Relational Algebra with Streaming for Efficient Graph Mining on A Single Machine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OSDI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G-miner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An efficient task-oriented graph mining system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SIGMOD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00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A86F6-0C55-3A1D-8E91-A930060F3C51}"/>
              </a:ext>
            </a:extLst>
          </p:cNvPr>
          <p:cNvSpPr txBox="1"/>
          <p:nvPr/>
        </p:nvSpPr>
        <p:spPr>
          <a:xfrm>
            <a:off x="6547419" y="4864075"/>
            <a:ext cx="54722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Fractal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general-purpose graph pattern mining system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新数据结构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来减少中间嵌入的内存消耗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SIGMOD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Graphzero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Breaking symmetry for efficient graph mining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同构检测去重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，避免了冗余计算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CORR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4C85330A-C90E-EBAA-A5EC-3783B8B31E01}"/>
              </a:ext>
            </a:extLst>
          </p:cNvPr>
          <p:cNvSpPr/>
          <p:nvPr/>
        </p:nvSpPr>
        <p:spPr>
          <a:xfrm rot="10800000">
            <a:off x="804567" y="4092728"/>
            <a:ext cx="353148" cy="4972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14789F-1B39-2552-2B84-C7B5EAC4A7F2}"/>
              </a:ext>
            </a:extLst>
          </p:cNvPr>
          <p:cNvSpPr txBox="1"/>
          <p:nvPr/>
        </p:nvSpPr>
        <p:spPr>
          <a:xfrm>
            <a:off x="652761" y="3756645"/>
            <a:ext cx="115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471C4356-F626-EEB3-9C9A-F0D3D2B4CA58}"/>
              </a:ext>
            </a:extLst>
          </p:cNvPr>
          <p:cNvSpPr/>
          <p:nvPr/>
        </p:nvSpPr>
        <p:spPr>
          <a:xfrm rot="10800000">
            <a:off x="6194271" y="3615365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3CB69E-8D04-6A2A-5F10-5EA9200778CD}"/>
              </a:ext>
            </a:extLst>
          </p:cNvPr>
          <p:cNvSpPr txBox="1"/>
          <p:nvPr/>
        </p:nvSpPr>
        <p:spPr>
          <a:xfrm>
            <a:off x="6061448" y="3307817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9539D1-2FF7-4C1D-C546-166052F59CC3}"/>
              </a:ext>
            </a:extLst>
          </p:cNvPr>
          <p:cNvSpPr txBox="1"/>
          <p:nvPr/>
        </p:nvSpPr>
        <p:spPr>
          <a:xfrm>
            <a:off x="0" y="434956"/>
            <a:ext cx="102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Mining Era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E725F75-D11B-CC90-340F-43A6378E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05" y="517034"/>
            <a:ext cx="4484994" cy="84531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幻灯片缩放定位 26">
                <a:extLst>
                  <a:ext uri="{FF2B5EF4-FFF2-40B4-BE49-F238E27FC236}">
                    <a16:creationId xmlns:a16="http://schemas.microsoft.com/office/drawing/2014/main" id="{F6AA956A-7A65-579A-95D8-35C04B6D96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892454" y="3980534"/>
              <a:ext cx="1930400" cy="1085850"/>
            </p:xfrm>
            <a:graphic>
              <a:graphicData uri="http://schemas.microsoft.com/office/powerpoint/2016/slidezoom">
                <pslz:sldZm>
                  <pslz:sldZmObj sldId="285" cId="440741479">
                    <pslz:zmPr id="{E39B4222-2709-4345-B621-B8BB2ACAF4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0400" cy="1085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幻灯片缩放定位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AA956A-7A65-579A-95D8-35C04B6D9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2454" y="3980534"/>
                <a:ext cx="1930400" cy="1085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445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0CD2C2C2-39BF-6723-E3C1-34F12B0B5869}"/>
              </a:ext>
            </a:extLst>
          </p:cNvPr>
          <p:cNvSpPr/>
          <p:nvPr/>
        </p:nvSpPr>
        <p:spPr>
          <a:xfrm>
            <a:off x="1409964" y="1211931"/>
            <a:ext cx="10455691" cy="554946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5313D3-57AA-33F9-99EF-48F009FF07E9}"/>
              </a:ext>
            </a:extLst>
          </p:cNvPr>
          <p:cNvSpPr txBox="1"/>
          <p:nvPr/>
        </p:nvSpPr>
        <p:spPr>
          <a:xfrm>
            <a:off x="0" y="334057"/>
            <a:ext cx="102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Pattern Mining Era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5B37CB-CEB3-CFE1-A055-39865CD1D884}"/>
              </a:ext>
            </a:extLst>
          </p:cNvPr>
          <p:cNvSpPr txBox="1"/>
          <p:nvPr/>
        </p:nvSpPr>
        <p:spPr>
          <a:xfrm>
            <a:off x="379947" y="1472463"/>
            <a:ext cx="682804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Peregrine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Pattern-Aware Graph Mining System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Symmetric Breaking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避免冗余计算，提出了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map reduce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之上开发的过滤过程模型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EuroSys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G-thinker: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A Distributed Framework for Mining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Subgraphs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in a Big Graph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ICDE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GraphPi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High Performance 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 Pattern Matching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through Effective Redundancy Elimination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新算法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PBE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GPU-Accelerated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Subgraph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Enumeration on Partitioned Graphs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SIGMOD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GSI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GPU-friendly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Subgraph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Isomorphism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ICDE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PBE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Exploiting Reuse for GPU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Subgraph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Enumeration,GPU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Pangolin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An Efficient and Flexible Graph Mining System on CPU and GPU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单卡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VLDB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Hardware &amp; ISA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IntersectX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An Accelerator for Graph Mining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USC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）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CORR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99C66767-C127-C074-3877-9D6D1A96C5B7}"/>
              </a:ext>
            </a:extLst>
          </p:cNvPr>
          <p:cNvSpPr/>
          <p:nvPr/>
        </p:nvSpPr>
        <p:spPr>
          <a:xfrm rot="10800000">
            <a:off x="1634884" y="480174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45A887-0754-9EA5-6729-DB010CC76B68}"/>
              </a:ext>
            </a:extLst>
          </p:cNvPr>
          <p:cNvSpPr txBox="1"/>
          <p:nvPr/>
        </p:nvSpPr>
        <p:spPr>
          <a:xfrm>
            <a:off x="1444055" y="149391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E4DA9E-72DC-424E-D47F-FE5AAA72FAF9}"/>
              </a:ext>
            </a:extLst>
          </p:cNvPr>
          <p:cNvSpPr txBox="1"/>
          <p:nvPr/>
        </p:nvSpPr>
        <p:spPr>
          <a:xfrm>
            <a:off x="2951305" y="835153"/>
            <a:ext cx="27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CPU -&gt; GPU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9499A4-B808-9B01-EFCA-67A26573F9F6}"/>
              </a:ext>
            </a:extLst>
          </p:cNvPr>
          <p:cNvSpPr txBox="1"/>
          <p:nvPr/>
        </p:nvSpPr>
        <p:spPr>
          <a:xfrm>
            <a:off x="7472855" y="1839863"/>
            <a:ext cx="4329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aDFS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An Almost Depth-First-Search Distributed Graph-Querying System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USENIX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Sandslash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Two-Level Framework for Efficient 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 Pattern Mining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sng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Tesseract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Distributed, General </a:t>
            </a:r>
            <a:r>
              <a:rPr kumimoji="0" lang="en-US" altLang="zh-CN" sz="1800" b="0" i="0" u="sng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Graph Pattern Mining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on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Evolving Graphs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第一个在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演化图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上执行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通用图挖掘算法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-apple-system"/>
                <a:ea typeface="等线" panose="02010600030101010101" pitchFamily="2" charset="-122"/>
                <a:cs typeface="+mn-cs"/>
              </a:rPr>
              <a:t>的分布式系统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EuroSys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-apple-system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Hardware &amp; ISA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SISA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Set-Centric Instruction Set Architecture for Graph Mining on Processing-in-Memory Systems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MICRO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FlexMiner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 Pattern-Aware Accelerator for Graph Pattern Mining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8734C175-E42E-EFE8-D6BE-E24DDDB65AE4}"/>
              </a:ext>
            </a:extLst>
          </p:cNvPr>
          <p:cNvSpPr/>
          <p:nvPr/>
        </p:nvSpPr>
        <p:spPr>
          <a:xfrm rot="10800000">
            <a:off x="7296281" y="828601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96E3FE-47A0-FCB9-CE15-5D05337E4304}"/>
              </a:ext>
            </a:extLst>
          </p:cNvPr>
          <p:cNvSpPr txBox="1"/>
          <p:nvPr/>
        </p:nvSpPr>
        <p:spPr>
          <a:xfrm>
            <a:off x="7149597" y="449991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B38A61-9A54-31D2-6AAB-18ABE2372E90}"/>
              </a:ext>
            </a:extLst>
          </p:cNvPr>
          <p:cNvSpPr txBox="1"/>
          <p:nvPr/>
        </p:nvSpPr>
        <p:spPr>
          <a:xfrm>
            <a:off x="8120292" y="935015"/>
            <a:ext cx="2035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Subgraph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幻灯片缩放定位 19">
                <a:extLst>
                  <a:ext uri="{FF2B5EF4-FFF2-40B4-BE49-F238E27FC236}">
                    <a16:creationId xmlns:a16="http://schemas.microsoft.com/office/drawing/2014/main" id="{09BB05B1-B314-AABB-9D33-5F99152617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33042" y="5646069"/>
              <a:ext cx="1122449" cy="631377"/>
            </p:xfrm>
            <a:graphic>
              <a:graphicData uri="http://schemas.microsoft.com/office/powerpoint/2016/slidezoom">
                <pslz:sldZm>
                  <pslz:sldZmObj sldId="287" cId="2590742415">
                    <pslz:zmPr id="{3D24FD1F-71DD-4F95-A484-EE3C3C3E2F8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2449" cy="6313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幻灯片缩放定位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9BB05B1-B314-AABB-9D33-5F9915261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3042" y="5646069"/>
                <a:ext cx="1122449" cy="6313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幻灯片缩放定位 23">
                <a:extLst>
                  <a:ext uri="{FF2B5EF4-FFF2-40B4-BE49-F238E27FC236}">
                    <a16:creationId xmlns:a16="http://schemas.microsoft.com/office/drawing/2014/main" id="{072062C0-7CCD-27BA-AEE0-E4E94F9D85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56483" y="934221"/>
              <a:ext cx="2228783" cy="1253690"/>
            </p:xfrm>
            <a:graphic>
              <a:graphicData uri="http://schemas.microsoft.com/office/powerpoint/2016/slidezoom">
                <pslz:sldZm>
                  <pslz:sldZmObj sldId="286" cId="2785088207">
                    <pslz:zmPr id="{5C8D85AB-7F98-4F1C-9632-16E55AD7983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28783" cy="12536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幻灯片缩放定位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72062C0-7CCD-27BA-AEE0-E4E94F9D8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6483" y="934221"/>
                <a:ext cx="2228783" cy="12536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74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7EAA2D52-8D1C-B4FA-8F34-D36B4E0A6B23}"/>
              </a:ext>
            </a:extLst>
          </p:cNvPr>
          <p:cNvSpPr/>
          <p:nvPr/>
        </p:nvSpPr>
        <p:spPr>
          <a:xfrm>
            <a:off x="930692" y="1199318"/>
            <a:ext cx="11133082" cy="554946"/>
          </a:xfrm>
          <a:prstGeom prst="rightArrow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00"/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1437D99-21C6-17D8-8E43-3043D79A4FBB}"/>
              </a:ext>
            </a:extLst>
          </p:cNvPr>
          <p:cNvSpPr/>
          <p:nvPr/>
        </p:nvSpPr>
        <p:spPr>
          <a:xfrm rot="10800000">
            <a:off x="1007416" y="812412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83BC4D-2296-6F73-0356-E7BB88D13F31}"/>
              </a:ext>
            </a:extLst>
          </p:cNvPr>
          <p:cNvSpPr txBox="1"/>
          <p:nvPr/>
        </p:nvSpPr>
        <p:spPr>
          <a:xfrm>
            <a:off x="860732" y="433802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2022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5EC189-F0E8-BB84-9094-A6AB568B84D8}"/>
              </a:ext>
            </a:extLst>
          </p:cNvPr>
          <p:cNvSpPr txBox="1"/>
          <p:nvPr/>
        </p:nvSpPr>
        <p:spPr>
          <a:xfrm>
            <a:off x="480849" y="1790758"/>
            <a:ext cx="71559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GPU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GAMMA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: A GPU-based Graph Pattern Mining System , Based on Pangolin, Large memory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单卡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CIKM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G2Miner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Efficient and Scalable Graph Pattern Mining on GPUs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多机多卡，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BFS,DFS,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支持很多优化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OSDI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等线" panose="02010600030101010101" pitchFamily="2" charset="-122"/>
                <a:cs typeface="+mn-cs"/>
              </a:rPr>
              <a:t>STMatch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等线" panose="02010600030101010101" pitchFamily="2" charset="-122"/>
                <a:cs typeface="+mn-cs"/>
              </a:rPr>
              <a:t>: Accelerating Graph Pattern Matching on GPU with Stack-Based Loop Optimizations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等线" panose="02010600030101010101" pitchFamily="2" charset="-122"/>
                <a:cs typeface="+mn-cs"/>
              </a:rPr>
              <a:t>基于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等线" panose="02010600030101010101" pitchFamily="2" charset="-122"/>
                <a:cs typeface="+mn-cs"/>
              </a:rPr>
              <a:t>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HelveticaNeue Regular"/>
                <a:ea typeface="等线" panose="02010600030101010101" pitchFamily="2" charset="-122"/>
                <a:cs typeface="+mn-cs"/>
              </a:rPr>
              <a:t>优化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FF"/>
              </a:highlight>
              <a:uLnTx/>
              <a:uFillTx/>
              <a:latin typeface="HelveticaNeue Regular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Hardware &amp; ISA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FINGERS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exploiting fine-grained parallelism in graph mining accelerators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ASPLOS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Tsinghua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姚班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NDMiner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: Accelerating Graph Pattern Mining Using Near Data Processing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SISA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改进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00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ISCA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highlight>
                  <a:srgbClr val="FFFFFF"/>
                </a:highlight>
                <a:uLnTx/>
                <a:uFillTx/>
                <a:latin typeface="Lato" panose="020F0502020204030203" pitchFamily="34" charset="0"/>
                <a:ea typeface="等线" panose="02010600030101010101" pitchFamily="2" charset="-122"/>
                <a:cs typeface="+mn-cs"/>
              </a:rPr>
              <a:t>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Open Sans" panose="020B0606030504020204" pitchFamily="34" charset="0"/>
                <a:ea typeface="等线" panose="02010600030101010101" pitchFamily="2" charset="-122"/>
                <a:cs typeface="+mn-cs"/>
              </a:rPr>
              <a:t>SparseCore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Open Sans" panose="020B0606030504020204" pitchFamily="34" charset="0"/>
                <a:ea typeface="等线" panose="02010600030101010101" pitchFamily="2" charset="-122"/>
                <a:cs typeface="+mn-cs"/>
              </a:rPr>
              <a:t>: stream ISA and processor specialization for sparse computation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Lato" panose="020F0502020204030203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幻灯片缩放定位 9">
                <a:extLst>
                  <a:ext uri="{FF2B5EF4-FFF2-40B4-BE49-F238E27FC236}">
                    <a16:creationId xmlns:a16="http://schemas.microsoft.com/office/drawing/2014/main" id="{04B8463D-A033-8C01-26D3-F76AA52000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29353" y="2338472"/>
              <a:ext cx="1620116" cy="911315"/>
            </p:xfrm>
            <a:graphic>
              <a:graphicData uri="http://schemas.microsoft.com/office/powerpoint/2016/slidezoom">
                <pslz:sldZm>
                  <pslz:sldZmObj sldId="288" cId="2279478759">
                    <pslz:zmPr id="{CB977AA3-4DBC-4D2E-96E0-3FE4EF63ADA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116" cy="91131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幻灯片缩放定位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B8463D-A033-8C01-26D3-F76AA52000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9353" y="2338472"/>
                <a:ext cx="1620116" cy="91131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幻灯片缩放定位 11">
                <a:extLst>
                  <a:ext uri="{FF2B5EF4-FFF2-40B4-BE49-F238E27FC236}">
                    <a16:creationId xmlns:a16="http://schemas.microsoft.com/office/drawing/2014/main" id="{5B6B2706-2BEB-C69E-7F7A-177F79BA18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1890" y="5103737"/>
              <a:ext cx="1620114" cy="911314"/>
            </p:xfrm>
            <a:graphic>
              <a:graphicData uri="http://schemas.microsoft.com/office/powerpoint/2016/slidezoom">
                <pslz:sldZm>
                  <pslz:sldZmObj sldId="289" cId="3199405788">
                    <pslz:zmPr id="{0508B457-C166-4856-8867-3B5DE325EA6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20114" cy="9113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幻灯片缩放定位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B6B2706-2BEB-C69E-7F7A-177F79BA18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890" y="5103737"/>
                <a:ext cx="1620114" cy="9113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6D62386-373C-9F23-FB52-B9F858556E81}"/>
              </a:ext>
            </a:extLst>
          </p:cNvPr>
          <p:cNvSpPr txBox="1"/>
          <p:nvPr/>
        </p:nvSpPr>
        <p:spPr>
          <a:xfrm>
            <a:off x="9366820" y="2015306"/>
            <a:ext cx="28251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GraphINC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: Graph Pattern Mining at Network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Open Sans" panose="020B0606030504020204" pitchFamily="34" charset="0"/>
                <a:ea typeface="等线" panose="02010600030101010101" pitchFamily="2" charset="-122"/>
                <a:cs typeface="+mn-cs"/>
              </a:rPr>
              <a:t>PACMMOD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CE2425BD-1119-3DA9-7CE0-5165CF387DD4}"/>
              </a:ext>
            </a:extLst>
          </p:cNvPr>
          <p:cNvSpPr/>
          <p:nvPr/>
        </p:nvSpPr>
        <p:spPr>
          <a:xfrm rot="10800000">
            <a:off x="9414641" y="871743"/>
            <a:ext cx="353148" cy="582162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162885-88D6-D40F-A915-DF9A42461E9A}"/>
              </a:ext>
            </a:extLst>
          </p:cNvPr>
          <p:cNvSpPr txBox="1"/>
          <p:nvPr/>
        </p:nvSpPr>
        <p:spPr>
          <a:xfrm>
            <a:off x="9267957" y="493133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2023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0882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085587-2E3D-D1B7-2742-83F9686F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8" y="113668"/>
            <a:ext cx="8157988" cy="1005302"/>
          </a:xfrm>
        </p:spPr>
        <p:txBody>
          <a:bodyPr anchor="b">
            <a:normAutofit/>
          </a:bodyPr>
          <a:lstStyle/>
          <a:p>
            <a:r>
              <a:rPr lang="en-US" altLang="zh-CN" sz="3200" b="1" dirty="0">
                <a:effectLst/>
                <a:latin typeface="NimbusSanL-Bold"/>
              </a:rPr>
              <a:t>Pangolin: An Efficient and Flexible Graph Pattern Mining System on CPU and GPU </a:t>
            </a:r>
            <a:endParaRPr lang="zh-CN" altLang="en-US" sz="3200" dirty="0"/>
          </a:p>
        </p:txBody>
      </p:sp>
      <p:pic>
        <p:nvPicPr>
          <p:cNvPr id="7" name="图片 6" descr="形状&#10;&#10;描述已自动生成">
            <a:extLst>
              <a:ext uri="{FF2B5EF4-FFF2-40B4-BE49-F238E27FC236}">
                <a16:creationId xmlns:a16="http://schemas.microsoft.com/office/drawing/2014/main" id="{406CEFA5-57A9-6119-0F59-3DD1528C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19" y="261991"/>
            <a:ext cx="3191016" cy="1890220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DD6C2EB4-9722-CA52-E919-27BEC09AC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423" y="2310086"/>
            <a:ext cx="2779735" cy="189022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851332C2-56AF-3072-9CAD-4E506D81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248" y="4818997"/>
            <a:ext cx="2557228" cy="165117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63E7199-B3EA-A38A-6B6E-AC2F28B8D5FB}"/>
              </a:ext>
            </a:extLst>
          </p:cNvPr>
          <p:cNvSpPr/>
          <p:nvPr/>
        </p:nvSpPr>
        <p:spPr>
          <a:xfrm>
            <a:off x="548640" y="2099967"/>
            <a:ext cx="5026047" cy="2944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8D64B-3C62-6DB9-DAAD-07EC954AA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18" y="1207101"/>
            <a:ext cx="8015188" cy="5633875"/>
          </a:xfrm>
        </p:spPr>
        <p:txBody>
          <a:bodyPr>
            <a:normAutofit/>
          </a:bodyPr>
          <a:lstStyle/>
          <a:p>
            <a:r>
              <a:rPr lang="zh-CN" altLang="en-US" sz="1600" b="1" dirty="0"/>
              <a:t>里程碑：第一个基于</a:t>
            </a:r>
            <a:r>
              <a:rPr lang="en-US" altLang="zh-CN" sz="1600" b="1" dirty="0"/>
              <a:t>GPU</a:t>
            </a:r>
            <a:r>
              <a:rPr lang="zh-CN" altLang="en-US" sz="1600" b="1" dirty="0"/>
              <a:t>做深度优化的</a:t>
            </a:r>
            <a:r>
              <a:rPr lang="en-US" altLang="zh-CN" sz="1600" b="1" dirty="0"/>
              <a:t>framework</a:t>
            </a:r>
          </a:p>
          <a:p>
            <a:endParaRPr lang="en-US" altLang="zh-CN" sz="1600" b="1" dirty="0"/>
          </a:p>
          <a:p>
            <a:r>
              <a:rPr lang="zh-CN" altLang="en-US" sz="1600" b="1" dirty="0"/>
              <a:t>创新点</a:t>
            </a:r>
            <a:r>
              <a:rPr lang="zh-CN" altLang="en-US" sz="1600" dirty="0"/>
              <a:t>：以前对</a:t>
            </a:r>
            <a:r>
              <a:rPr lang="en-US" altLang="zh-CN" sz="1600" dirty="0"/>
              <a:t>GPM</a:t>
            </a:r>
            <a:r>
              <a:rPr lang="zh-CN" altLang="en-US" sz="1600" dirty="0"/>
              <a:t>不太注意减少</a:t>
            </a:r>
            <a:r>
              <a:rPr lang="en-US" altLang="zh-CN" sz="1600" dirty="0"/>
              <a:t>CPU/GPU</a:t>
            </a:r>
            <a:r>
              <a:rPr lang="zh-CN" altLang="en-US" sz="1600" dirty="0"/>
              <a:t>内线程之间的同步开销或减少内存消耗开销，提出了</a:t>
            </a:r>
            <a:r>
              <a:rPr lang="en-US" altLang="zh-CN" sz="1600" dirty="0"/>
              <a:t>GPU</a:t>
            </a:r>
            <a:r>
              <a:rPr lang="zh-CN" altLang="en-US" sz="1600" dirty="0"/>
              <a:t>上</a:t>
            </a:r>
            <a:r>
              <a:rPr lang="en-US" altLang="zh-CN" sz="1600" dirty="0"/>
              <a:t>GPM</a:t>
            </a:r>
            <a:r>
              <a:rPr lang="zh-CN" altLang="en-US" sz="1600" dirty="0"/>
              <a:t>的算法优化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>
                <a:effectLst/>
                <a:latin typeface="CMR9"/>
              </a:rPr>
              <a:t>流程模型</a:t>
            </a:r>
            <a:r>
              <a:rPr lang="zh-CN" altLang="en-US" sz="1600" dirty="0">
                <a:effectLst/>
                <a:latin typeface="CMR9"/>
              </a:rPr>
              <a:t>：提出一个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CMR9"/>
              </a:rPr>
              <a:t>通用架构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R9"/>
              </a:rPr>
              <a:t>extend-reduce- filter model</a:t>
            </a:r>
            <a:r>
              <a:rPr lang="en-US" altLang="zh-CN" sz="1600" dirty="0">
                <a:effectLst/>
                <a:latin typeface="CMR9"/>
              </a:rPr>
              <a:t>, which enables users to specify application-specific knowledge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R9"/>
              </a:rPr>
              <a:t>for search space pruning and isomorphism test elimination</a:t>
            </a:r>
          </a:p>
          <a:p>
            <a:endParaRPr lang="en-US" altLang="zh-CN" sz="1600" dirty="0">
              <a:latin typeface="CMR9"/>
            </a:endParaRPr>
          </a:p>
          <a:p>
            <a:r>
              <a:rPr lang="zh-CN" altLang="en-US" sz="1600" b="1" dirty="0">
                <a:latin typeface="CMR9"/>
              </a:rPr>
              <a:t>优化</a:t>
            </a:r>
            <a:r>
              <a:rPr lang="zh-CN" altLang="en-US" sz="1600" dirty="0">
                <a:latin typeface="CMR9"/>
              </a:rPr>
              <a:t>：</a:t>
            </a:r>
            <a:endParaRPr lang="en-US" altLang="zh-CN" sz="1600" dirty="0">
              <a:latin typeface="CMR9"/>
            </a:endParaRPr>
          </a:p>
          <a:p>
            <a:pPr lvl="1"/>
            <a:r>
              <a:rPr lang="en-US" altLang="zh-CN" sz="1600" dirty="0">
                <a:latin typeface="CMR9"/>
              </a:rPr>
              <a:t>Pruning Enumeration Search Space </a:t>
            </a:r>
            <a:r>
              <a:rPr lang="zh-CN" altLang="en-US" sz="1600" dirty="0">
                <a:latin typeface="CMR9"/>
              </a:rPr>
              <a:t>将图变为</a:t>
            </a:r>
            <a:r>
              <a:rPr lang="en-US" altLang="zh-CN" sz="1600" dirty="0">
                <a:latin typeface="CMR9"/>
              </a:rPr>
              <a:t>DAG</a:t>
            </a:r>
            <a:r>
              <a:rPr lang="zh-CN" altLang="en-US" sz="1600" dirty="0">
                <a:latin typeface="CMR9"/>
              </a:rPr>
              <a:t>，减少搜索时间</a:t>
            </a:r>
            <a:endParaRPr lang="en-US" altLang="zh-CN" sz="1600" dirty="0">
              <a:latin typeface="CMR9"/>
            </a:endParaRPr>
          </a:p>
          <a:p>
            <a:pPr lvl="1"/>
            <a:r>
              <a:rPr lang="en-US" altLang="zh-CN" sz="1600" dirty="0"/>
              <a:t>Eliding Isomorphism Test </a:t>
            </a:r>
            <a:r>
              <a:rPr lang="zh-CN" altLang="en-US" sz="1600" dirty="0"/>
              <a:t>将图分解成小子图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sz="1600" b="1" dirty="0">
                <a:latin typeface="CMR9"/>
              </a:rPr>
              <a:t>技术：</a:t>
            </a:r>
            <a:endParaRPr lang="en-US" altLang="zh-CN" sz="1600" b="1" dirty="0">
              <a:latin typeface="CMR9"/>
            </a:endParaRPr>
          </a:p>
          <a:p>
            <a:pPr lvl="1"/>
            <a:r>
              <a:rPr lang="en-US" altLang="zh-CN" sz="1600" dirty="0"/>
              <a:t>embedding list </a:t>
            </a:r>
            <a:r>
              <a:rPr lang="zh-CN" altLang="en-US" sz="1600" dirty="0"/>
              <a:t>数据结构，利用局部性和充分利用内存带宽</a:t>
            </a:r>
            <a:endParaRPr lang="en-US" altLang="zh-CN" sz="1600" dirty="0"/>
          </a:p>
          <a:p>
            <a:pPr lvl="1"/>
            <a:r>
              <a:rPr lang="zh-CN" altLang="en-US" sz="1600" dirty="0"/>
              <a:t>减少内存消耗</a:t>
            </a:r>
            <a:endParaRPr lang="en-US" altLang="zh-CN" sz="1600" dirty="0"/>
          </a:p>
          <a:p>
            <a:pPr lvl="1"/>
            <a:r>
              <a:rPr lang="zh-CN" altLang="en-US" sz="1600" dirty="0"/>
              <a:t>减少动态内存分配的开销</a:t>
            </a:r>
            <a:endParaRPr lang="en-US" altLang="zh-CN" sz="1600" dirty="0"/>
          </a:p>
          <a:p>
            <a:pPr lvl="1"/>
            <a:r>
              <a:rPr lang="en-US" altLang="zh-CN" sz="1600" dirty="0"/>
              <a:t>PT </a:t>
            </a:r>
            <a:r>
              <a:rPr lang="zh-CN" altLang="en-US" sz="1600" dirty="0"/>
              <a:t>减少线程同步化和其他开销</a:t>
            </a:r>
            <a:endParaRPr lang="en-US" altLang="zh-CN" sz="1600" dirty="0"/>
          </a:p>
          <a:p>
            <a:r>
              <a:rPr lang="zh-CN" altLang="en-US" sz="1600" b="1" dirty="0">
                <a:latin typeface="CMR9"/>
              </a:rPr>
              <a:t>局限性</a:t>
            </a:r>
            <a:r>
              <a:rPr lang="zh-CN" altLang="en-US" sz="1600" dirty="0">
                <a:latin typeface="CMR9"/>
              </a:rPr>
              <a:t>：只支持</a:t>
            </a:r>
            <a:r>
              <a:rPr lang="en-US" altLang="zh-CN" sz="1600" dirty="0">
                <a:latin typeface="CMR9"/>
              </a:rPr>
              <a:t>BFS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7EA5AF-6B20-F1C1-52C4-DF24917D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584" y="4610241"/>
            <a:ext cx="2509856" cy="19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8DFCC-12CA-CB5C-181D-9BB002A9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10" y="180709"/>
            <a:ext cx="10515600" cy="1325563"/>
          </a:xfrm>
        </p:spPr>
        <p:txBody>
          <a:bodyPr/>
          <a:lstStyle/>
          <a:p>
            <a:r>
              <a:rPr lang="en-US" altLang="zh-CN" dirty="0"/>
              <a:t>GPM Overview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DE0923-1711-61E2-17B7-DE4BC30D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9" y="1735442"/>
            <a:ext cx="9663758" cy="4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88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3F2F0-C07E-C289-80E1-5F132CD8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66" y="378373"/>
            <a:ext cx="4341480" cy="166655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latin typeface="NimbusSanL-Bold"/>
              </a:rPr>
              <a:t>GAMMA: A Graph Pattern Mining Framework for Large Graphs on GPU</a:t>
            </a:r>
            <a:endParaRPr lang="zh-CN" altLang="en-US" sz="3200" b="1" dirty="0">
              <a:latin typeface="NimbusSanL-Bold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1F021-FDC2-006F-C415-E18CCFCBB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954" y="208105"/>
            <a:ext cx="6938680" cy="65126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600" b="1" dirty="0"/>
              <a:t>里程碑：解决</a:t>
            </a:r>
            <a:r>
              <a:rPr lang="en-US" altLang="zh-CN" sz="1600" b="1" dirty="0"/>
              <a:t>Pangolin</a:t>
            </a:r>
            <a:r>
              <a:rPr lang="zh-CN" altLang="en-US" sz="1600" b="1" dirty="0"/>
              <a:t>不能处理大图的问题</a:t>
            </a:r>
            <a:endParaRPr lang="en-US" altLang="zh-CN" sz="1600" b="1" dirty="0"/>
          </a:p>
          <a:p>
            <a:r>
              <a:rPr lang="zh-CN" altLang="en-US" sz="1600" b="1" dirty="0"/>
              <a:t>创新点</a:t>
            </a:r>
            <a:r>
              <a:rPr lang="zh-CN" altLang="en-US" sz="1600" dirty="0"/>
              <a:t>：</a:t>
            </a:r>
            <a:r>
              <a:rPr lang="en-US" altLang="zh-CN" sz="1600" dirty="0"/>
              <a:t>Pangolin cannot deal with large graphs</a:t>
            </a:r>
          </a:p>
          <a:p>
            <a:endParaRPr lang="en-US" altLang="zh-CN" sz="1600" dirty="0"/>
          </a:p>
          <a:p>
            <a:r>
              <a:rPr lang="zh-CN" altLang="en-US" sz="1600" b="1" dirty="0">
                <a:effectLst/>
                <a:latin typeface="CMR9"/>
              </a:rPr>
              <a:t>流程模型</a:t>
            </a:r>
            <a:r>
              <a:rPr lang="zh-CN" altLang="en-US" sz="1600" dirty="0">
                <a:effectLst/>
                <a:latin typeface="CMR9"/>
              </a:rPr>
              <a:t>：提出</a:t>
            </a:r>
            <a:r>
              <a:rPr lang="en-US" altLang="zh-CN" sz="1600" dirty="0">
                <a:effectLst/>
                <a:latin typeface="CMR9"/>
              </a:rPr>
              <a:t>design an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CMR9"/>
              </a:rPr>
              <a:t>out-of-core GPM framework </a:t>
            </a:r>
            <a:r>
              <a:rPr lang="en-US" altLang="zh-CN" sz="1600" dirty="0">
                <a:effectLst/>
                <a:latin typeface="CMR9"/>
              </a:rPr>
              <a:t>for graphs that are too large to fit GPU device memory</a:t>
            </a:r>
            <a:r>
              <a:rPr lang="zh-CN" altLang="en-US" sz="1600" dirty="0">
                <a:effectLst/>
                <a:latin typeface="CMR9"/>
              </a:rPr>
              <a:t>。整体架构采用</a:t>
            </a:r>
            <a:r>
              <a:rPr lang="en-US" altLang="zh-CN" sz="1600" dirty="0">
                <a:effectLst/>
                <a:latin typeface="CMR9"/>
              </a:rPr>
              <a:t>Pangolin</a:t>
            </a:r>
            <a:r>
              <a:rPr lang="zh-CN" altLang="en-US" sz="1600" dirty="0">
                <a:effectLst/>
                <a:latin typeface="CMR9"/>
              </a:rPr>
              <a:t>的</a:t>
            </a:r>
            <a:r>
              <a:rPr lang="en-US" altLang="zh-CN" sz="1600" dirty="0">
                <a:effectLst/>
                <a:latin typeface="CMR9"/>
              </a:rPr>
              <a:t>extension-aggregation-filtering</a:t>
            </a:r>
            <a:endParaRPr lang="en-US" altLang="zh-CN" sz="1600" dirty="0">
              <a:solidFill>
                <a:srgbClr val="FF0000"/>
              </a:solidFill>
              <a:effectLst/>
              <a:latin typeface="CMR9"/>
            </a:endParaRPr>
          </a:p>
          <a:p>
            <a:endParaRPr lang="en-US" altLang="zh-CN" sz="1600" dirty="0">
              <a:latin typeface="CMR9"/>
            </a:endParaRPr>
          </a:p>
          <a:p>
            <a:r>
              <a:rPr lang="zh-CN" altLang="en-US" sz="1600" b="1" dirty="0">
                <a:latin typeface="CMR9"/>
              </a:rPr>
              <a:t>优化</a:t>
            </a:r>
            <a:r>
              <a:rPr lang="zh-CN" altLang="en-US" sz="1600" dirty="0">
                <a:latin typeface="CMR9"/>
              </a:rPr>
              <a:t>：主要针对内存</a:t>
            </a:r>
            <a:endParaRPr lang="en-US" altLang="zh-CN" sz="1600" dirty="0">
              <a:latin typeface="CMR9"/>
            </a:endParaRPr>
          </a:p>
          <a:p>
            <a:pPr lvl="1"/>
            <a:r>
              <a:rPr lang="zh-CN" altLang="en-US" sz="1600" dirty="0">
                <a:latin typeface="CMR9"/>
              </a:rPr>
              <a:t> </a:t>
            </a:r>
            <a:r>
              <a:rPr lang="en-US" altLang="zh-CN" sz="1600" dirty="0">
                <a:latin typeface="CMR9"/>
              </a:rPr>
              <a:t>Parallel Write Conflict</a:t>
            </a:r>
            <a:r>
              <a:rPr lang="zh-CN" altLang="en-US" sz="1600" dirty="0">
                <a:latin typeface="CMR9"/>
              </a:rPr>
              <a:t>：设计了一种动态内存分配策略。可用的内存被划分为形成内存池的许多内存块（</a:t>
            </a:r>
            <a:r>
              <a:rPr lang="en-US" altLang="zh-CN" sz="1600" dirty="0">
                <a:latin typeface="CMR9"/>
              </a:rPr>
              <a:t>8kb</a:t>
            </a:r>
            <a:r>
              <a:rPr lang="zh-CN" altLang="en-US" sz="1600" dirty="0">
                <a:latin typeface="CMR9"/>
              </a:rPr>
              <a:t>）。每个扭曲都被分配一个内存块，使用</a:t>
            </a:r>
            <a:r>
              <a:rPr lang="zh-CN" altLang="en-US" sz="1600" dirty="0">
                <a:solidFill>
                  <a:srgbClr val="FF0000"/>
                </a:solidFill>
                <a:latin typeface="CMR9"/>
              </a:rPr>
              <a:t>主机内存</a:t>
            </a:r>
            <a:r>
              <a:rPr lang="zh-CN" altLang="en-US" sz="1600" dirty="0">
                <a:latin typeface="CMR9"/>
              </a:rPr>
              <a:t>来处理大型图</a:t>
            </a:r>
          </a:p>
          <a:p>
            <a:pPr lvl="1"/>
            <a:r>
              <a:rPr lang="zh-CN" altLang="en-US" sz="1600" dirty="0"/>
              <a:t>重复计算：使</a:t>
            </a:r>
            <a:r>
              <a:rPr lang="zh-CN" altLang="en-US" sz="1600" dirty="0">
                <a:latin typeface="CMR9"/>
              </a:rPr>
              <a:t>用</a:t>
            </a:r>
            <a:r>
              <a:rPr lang="en-US" altLang="zh-CN" sz="1600" dirty="0">
                <a:latin typeface="CMR9"/>
              </a:rPr>
              <a:t>shared Memory</a:t>
            </a:r>
            <a:r>
              <a:rPr lang="zh-CN" altLang="en-US" sz="1600" dirty="0"/>
              <a:t>，</a:t>
            </a:r>
            <a:r>
              <a:rPr lang="en-US" altLang="zh-CN" sz="1600" dirty="0"/>
              <a:t>reduce computational redundancy and accelerate memory access</a:t>
            </a:r>
          </a:p>
          <a:p>
            <a:pPr lvl="1"/>
            <a:r>
              <a:rPr lang="zh-CN" altLang="en-US" sz="1600" dirty="0"/>
              <a:t>构建了一种自适应方法来确定使用不同的访问主机内存的模式</a:t>
            </a:r>
            <a:r>
              <a:rPr lang="en-US" altLang="zh-CN" sz="1600" dirty="0"/>
              <a:t>(</a:t>
            </a:r>
            <a:r>
              <a:rPr lang="zh-CN" altLang="en-US" sz="1600" dirty="0">
                <a:solidFill>
                  <a:srgbClr val="FF0000"/>
                </a:solidFill>
              </a:rPr>
              <a:t>统一内存和零拷贝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sz="1600" dirty="0"/>
              <a:t>线程过多，导致内存不够：使用多合并算法（算法</a:t>
            </a:r>
            <a:r>
              <a:rPr lang="en-US" altLang="zh-CN" sz="1600" dirty="0"/>
              <a:t>3</a:t>
            </a:r>
            <a:r>
              <a:rPr lang="zh-CN" altLang="en-US" sz="1600" dirty="0"/>
              <a:t>）进行合并</a:t>
            </a:r>
            <a:endParaRPr lang="en-US" altLang="zh-CN" sz="1600" dirty="0"/>
          </a:p>
          <a:p>
            <a:pPr lvl="1"/>
            <a:r>
              <a:rPr lang="zh-CN" altLang="en-US" sz="1600" dirty="0"/>
              <a:t>提出</a:t>
            </a:r>
            <a:r>
              <a:rPr lang="en-US" altLang="zh-CN" sz="1600" dirty="0"/>
              <a:t>Access Heat</a:t>
            </a:r>
            <a:r>
              <a:rPr lang="zh-CN" altLang="en-US" sz="1600" dirty="0"/>
              <a:t>，针对热点访问内存块采用统一内存方式访问</a:t>
            </a:r>
            <a:r>
              <a:rPr lang="en-US" altLang="zh-CN" sz="1600" dirty="0"/>
              <a:t>, </a:t>
            </a:r>
            <a:r>
              <a:rPr lang="zh-CN" altLang="en-US" sz="1600" dirty="0"/>
              <a:t>其余数据采用零拷贝内存方式访问</a:t>
            </a:r>
            <a:endParaRPr lang="en-US" altLang="zh-CN" sz="1600" dirty="0"/>
          </a:p>
          <a:p>
            <a:endParaRPr lang="en-US" altLang="zh-CN" sz="1600" b="1" dirty="0">
              <a:latin typeface="CMR9"/>
            </a:endParaRPr>
          </a:p>
          <a:p>
            <a:r>
              <a:rPr lang="zh-CN" altLang="en-US" sz="1600" b="1" dirty="0">
                <a:latin typeface="CMR9"/>
              </a:rPr>
              <a:t>工程技术：</a:t>
            </a:r>
            <a:endParaRPr lang="en-US" altLang="zh-CN" sz="1600" b="1" dirty="0">
              <a:latin typeface="CMR9"/>
            </a:endParaRPr>
          </a:p>
          <a:p>
            <a:pPr lvl="1"/>
            <a:r>
              <a:rPr lang="zh-CN" altLang="en-US" sz="1600" dirty="0"/>
              <a:t>继续采用</a:t>
            </a:r>
            <a:r>
              <a:rPr lang="en-US" altLang="zh-CN" sz="1600" dirty="0"/>
              <a:t>embedding list </a:t>
            </a:r>
            <a:r>
              <a:rPr lang="zh-CN" altLang="en-US" sz="1600" dirty="0"/>
              <a:t>数据结构，利用局部性和充分利用内存带宽</a:t>
            </a:r>
            <a:endParaRPr lang="en-US" altLang="zh-CN" sz="1600" dirty="0"/>
          </a:p>
          <a:p>
            <a:pPr lvl="1"/>
            <a:r>
              <a:rPr lang="en-US" altLang="zh-CN" sz="1600" dirty="0"/>
              <a:t>Share memory</a:t>
            </a:r>
          </a:p>
          <a:p>
            <a:pPr lvl="1"/>
            <a:r>
              <a:rPr lang="en-US" altLang="zh-CN" sz="1600" dirty="0"/>
              <a:t>PT</a:t>
            </a:r>
          </a:p>
          <a:p>
            <a:pPr lvl="1"/>
            <a:endParaRPr lang="en-US" altLang="zh-CN" sz="1600" dirty="0"/>
          </a:p>
          <a:p>
            <a:r>
              <a:rPr lang="zh-CN" altLang="en-US" sz="1600" b="1" dirty="0">
                <a:latin typeface="CMR9"/>
              </a:rPr>
              <a:t>局限：</a:t>
            </a:r>
            <a:r>
              <a:rPr lang="zh-CN" altLang="en-US" sz="1600" dirty="0"/>
              <a:t>只在</a:t>
            </a:r>
            <a:r>
              <a:rPr lang="en-US" altLang="zh-CN" sz="1600" dirty="0"/>
              <a:t>Pangolin</a:t>
            </a:r>
            <a:r>
              <a:rPr lang="zh-CN" altLang="en-US" sz="1600" dirty="0"/>
              <a:t>基础上优化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B0AD0D-7AD1-92F8-14F4-AD6785476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4" y="2350403"/>
            <a:ext cx="4551576" cy="1349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6CAAE5-B6C7-275D-4AA4-80B47F4F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6" y="4005877"/>
            <a:ext cx="4202987" cy="15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5C6DF-F17E-B6C2-08AB-547E99B9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Evolving Graphs?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F8637F-E4FF-FC38-C79A-2DCDBBBFC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37" y="2008505"/>
            <a:ext cx="6917607" cy="37965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372DBA-EA26-4EF8-39E9-10AD95842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05" y="2176910"/>
            <a:ext cx="4398283" cy="22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80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514362-C72C-C11C-0D34-670461AB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600"/>
              <a:t>NDMiner: Accelerating Graph Pattern Mining Using Near Data Processing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4BE2C8FE-C3FC-CE9E-110A-8DEE8493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3" y="3778359"/>
            <a:ext cx="3917758" cy="2820786"/>
          </a:xfrm>
          <a:prstGeom prst="rect">
            <a:avLst/>
          </a:prstGeom>
        </p:spPr>
      </p:pic>
      <p:pic>
        <p:nvPicPr>
          <p:cNvPr id="5" name="内容占位符 4" descr="图表, 图示&#10;&#10;描述已自动生成">
            <a:extLst>
              <a:ext uri="{FF2B5EF4-FFF2-40B4-BE49-F238E27FC236}">
                <a16:creationId xmlns:a16="http://schemas.microsoft.com/office/drawing/2014/main" id="{F6116519-18C4-339F-0A45-1DB91F0C2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0569" y="2756545"/>
            <a:ext cx="4467952" cy="15637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C628D4-F365-AA9C-398D-09DF6CA8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871" y="4521463"/>
            <a:ext cx="7058748" cy="20776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E34D5A-B977-B93A-6848-1CDB73B77AC0}"/>
              </a:ext>
            </a:extLst>
          </p:cNvPr>
          <p:cNvSpPr txBox="1"/>
          <p:nvPr/>
        </p:nvSpPr>
        <p:spPr>
          <a:xfrm>
            <a:off x="1021976" y="2535731"/>
            <a:ext cx="501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硬件 加速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剪枝</a:t>
            </a:r>
          </a:p>
        </p:txBody>
      </p:sp>
    </p:spTree>
    <p:extLst>
      <p:ext uri="{BB962C8B-B14F-4D97-AF65-F5344CB8AC3E}">
        <p14:creationId xmlns:p14="http://schemas.microsoft.com/office/powerpoint/2010/main" val="319940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7F79E-D5F5-6978-DF6A-2735F3BF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Tesseract: Distributed, General Graph Pattern </a:t>
            </a:r>
            <a:br>
              <a:rPr lang="en-US" altLang="zh-CN" dirty="0"/>
            </a:br>
            <a:r>
              <a:rPr lang="en-US" altLang="zh-CN" dirty="0"/>
              <a:t>Mining on Evolving Graphs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F7C57C-AAD9-AA59-EE21-5715635D7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0284" y="1884009"/>
            <a:ext cx="7919797" cy="438905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CCDFE95-5ABD-AC32-EF0D-7ADFB5F39F9D}"/>
              </a:ext>
            </a:extLst>
          </p:cNvPr>
          <p:cNvSpPr txBox="1"/>
          <p:nvPr/>
        </p:nvSpPr>
        <p:spPr>
          <a:xfrm>
            <a:off x="372066" y="2547708"/>
            <a:ext cx="3449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避免重复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explore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Scalable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情况下保证高并发：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计算：怎么分配，怎么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load balance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通信：怎么最小化通信成本</a:t>
            </a:r>
          </a:p>
        </p:txBody>
      </p:sp>
    </p:spTree>
    <p:extLst>
      <p:ext uri="{BB962C8B-B14F-4D97-AF65-F5344CB8AC3E}">
        <p14:creationId xmlns:p14="http://schemas.microsoft.com/office/powerpoint/2010/main" val="336620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A473DC-463C-A373-C3D0-3947EB8F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73" y="12399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dirty="0"/>
              <a:t>避免</a:t>
            </a:r>
            <a:r>
              <a:rPr lang="en-US" altLang="zh-CN" dirty="0"/>
              <a:t>Explore</a:t>
            </a:r>
            <a:r>
              <a:rPr lang="zh-CN" altLang="en-US" dirty="0"/>
              <a:t>：</a:t>
            </a:r>
            <a:r>
              <a:rPr lang="en-US" altLang="zh-CN" dirty="0"/>
              <a:t>Update-Based Exploration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E0EFEE-FB3D-6584-DCF7-AAC7C0F3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5" y="1227091"/>
            <a:ext cx="4622007" cy="25883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F825BA-C3F6-E058-DFCF-3D9DBA22E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4075" y="1551327"/>
            <a:ext cx="7564104" cy="4841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125818-CFC5-E2EA-EAD3-93ACAF53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21" y="4316956"/>
            <a:ext cx="1890321" cy="11734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F48B24-3F86-79AE-729F-F929CAFDE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56" y="4956200"/>
            <a:ext cx="3159792" cy="14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6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pic>
        <p:nvPicPr>
          <p:cNvPr id="5" name="内容占位符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F843CA6-E672-D6B1-19EA-3DE0156F0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95" y="1306056"/>
            <a:ext cx="5294716" cy="284590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4" descr="图示, 示意图&#10;&#10;描述已自动生成">
            <a:extLst>
              <a:ext uri="{FF2B5EF4-FFF2-40B4-BE49-F238E27FC236}">
                <a16:creationId xmlns:a16="http://schemas.microsoft.com/office/drawing/2014/main" id="{C904D6F3-7BC1-741A-26D7-E7FD80ED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69" y="1193745"/>
            <a:ext cx="5294715" cy="29915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1138F9-CD10-1DC0-D651-37A3203F3FD5}"/>
              </a:ext>
            </a:extLst>
          </p:cNvPr>
          <p:cNvSpPr txBox="1"/>
          <p:nvPr/>
        </p:nvSpPr>
        <p:spPr>
          <a:xfrm>
            <a:off x="1332186" y="87372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怎么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scalable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AD81A0-DBFC-33EE-8B7B-AA0F1D399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39" y="4383937"/>
            <a:ext cx="6819112" cy="17953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DF5A36-4847-182E-AAC1-7F40111C6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298" y="4665318"/>
            <a:ext cx="2645701" cy="11485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BFB9DB-FB20-730E-4843-4C0C49948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98" y="3265667"/>
            <a:ext cx="2894942" cy="8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7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C8803-BFC2-B64E-54ED-84959A93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25" y="2906537"/>
            <a:ext cx="10226843" cy="1982370"/>
          </a:xfrm>
        </p:spPr>
        <p:txBody>
          <a:bodyPr>
            <a:norm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 大学生创新创业训练计划 基于智能计算的可泛化车辆路径优化系统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校级大创项目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ASC24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世界大学生超级计算机竞赛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一等奖 超级团队奖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年大学生数学建模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广东省二等奖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第十八届“挑战杯”全国大学生课外学术科技作品竞赛校内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决赛优胜奖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创新创业大赛南科大校内赛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决赛优胜奖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树德书院优秀学生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校长特别奖学金</a:t>
            </a:r>
            <a:endParaRPr lang="zh-CN" altLang="en-US" sz="1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FA232D-6E89-D04D-0D8E-D305BA97F307}"/>
              </a:ext>
            </a:extLst>
          </p:cNvPr>
          <p:cNvSpPr txBox="1"/>
          <p:nvPr/>
        </p:nvSpPr>
        <p:spPr>
          <a:xfrm>
            <a:off x="1015162" y="628110"/>
            <a:ext cx="9522995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GPA: 3.67/4      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主修课程：</a:t>
            </a:r>
            <a:r>
              <a:rPr lang="zh-CN" altLang="en-US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</a:t>
            </a:r>
            <a:r>
              <a:rPr lang="en-US" altLang="zh-CN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(H)</a:t>
            </a:r>
            <a:r>
              <a:rPr lang="zh-CN" altLang="en-US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，数据库原理（</a:t>
            </a:r>
            <a:r>
              <a:rPr lang="en-US" altLang="zh-CN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zh-CN" altLang="en-US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），数据结构与算法分析</a:t>
            </a:r>
            <a:r>
              <a:rPr lang="en-US" altLang="zh-CN" sz="16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(H)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700" b="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南科大科学与工程计算中心  学生助理                                                      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2024.01 -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至今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266700">
              <a:spcBef>
                <a:spcPts val="0"/>
              </a:spcBef>
              <a:spcAft>
                <a:spcPts val="0"/>
              </a:spcAft>
            </a:pPr>
            <a:r>
              <a:rPr lang="zh-CN" altLang="en-US" sz="7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南科大超算队  队员                                                                                 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2023.06 -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至今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266700">
              <a:spcBef>
                <a:spcPts val="0"/>
              </a:spcBef>
              <a:spcAft>
                <a:spcPts val="0"/>
              </a:spcAft>
            </a:pPr>
            <a:r>
              <a:rPr lang="zh-CN" altLang="en-US" sz="7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南科大计算机系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级图灵班副班长                                                           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2022.09 - 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至今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129">
            <a:extLst>
              <a:ext uri="{FF2B5EF4-FFF2-40B4-BE49-F238E27FC236}">
                <a16:creationId xmlns:a16="http://schemas.microsoft.com/office/drawing/2014/main" id="{271C340C-CC71-7B0A-1228-55D913DFF4A9}"/>
              </a:ext>
            </a:extLst>
          </p:cNvPr>
          <p:cNvSpPr txBox="1"/>
          <p:nvPr/>
        </p:nvSpPr>
        <p:spPr>
          <a:xfrm>
            <a:off x="351923" y="220440"/>
            <a:ext cx="1127961" cy="407670"/>
          </a:xfrm>
          <a:prstGeom prst="rect">
            <a:avLst/>
          </a:prstGeom>
          <a:noFill/>
          <a:ln w="6350">
            <a:noFill/>
          </a:ln>
        </p:spPr>
        <p:txBody>
          <a:bodyPr lIns="118" tIns="0" rIns="118" bIns="0" upright="1"/>
          <a:lstStyle/>
          <a:p>
            <a:pPr algn="dist"/>
            <a:r>
              <a:rPr lang="en-US" altLang="zh-CN" b="1" kern="100" dirty="0" err="1">
                <a:solidFill>
                  <a:srgbClr val="222A35"/>
                </a:solidFill>
                <a:latin typeface="微软雅黑"/>
                <a:ea typeface="微软雅黑"/>
                <a:cs typeface="微软雅黑"/>
                <a:sym typeface="Times New Roman"/>
              </a:rPr>
              <a:t>校园经历</a:t>
            </a:r>
            <a:r>
              <a:rPr lang="en-US" altLang="zh-CN" b="1" kern="100" dirty="0">
                <a:solidFill>
                  <a:srgbClr val="222A35"/>
                </a:solidFill>
                <a:latin typeface="微软雅黑"/>
                <a:ea typeface="微软雅黑"/>
                <a:cs typeface="微软雅黑"/>
                <a:sym typeface="Times New Roman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663B46-3A6F-5E08-6C70-E637BBFF490F}"/>
              </a:ext>
            </a:extLst>
          </p:cNvPr>
          <p:cNvSpPr txBox="1"/>
          <p:nvPr/>
        </p:nvSpPr>
        <p:spPr>
          <a:xfrm>
            <a:off x="147387" y="2474769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比赛</a:t>
            </a:r>
            <a:r>
              <a:rPr lang="en-US" altLang="zh-CN" sz="18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18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获奖经历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838290-234D-3239-E13F-C862C7471FD3}"/>
              </a:ext>
            </a:extLst>
          </p:cNvPr>
          <p:cNvSpPr txBox="1"/>
          <p:nvPr/>
        </p:nvSpPr>
        <p:spPr>
          <a:xfrm>
            <a:off x="1239254" y="5277796"/>
            <a:ext cx="834992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美国佐治亚理工学院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ASP</a:t>
            </a:r>
            <a:r>
              <a:rPr lang="zh-CN" altLang="en-US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                                                                     </a:t>
            </a: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2023.07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前往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 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QS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位的佐治亚理工学院学习，参与学习商学院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Business Case Study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Leadership across culture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门暑期课程，锻炼国际化交流能力，了解美国文化。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7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2023.06 CET4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604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2024.05 CET6</a:t>
            </a:r>
            <a:r>
              <a:rPr lang="en-US" altLang="zh-CN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649</a:t>
            </a:r>
            <a:r>
              <a:rPr lang="zh-CN" altLang="en-US" sz="16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69">
            <a:extLst>
              <a:ext uri="{FF2B5EF4-FFF2-40B4-BE49-F238E27FC236}">
                <a16:creationId xmlns:a16="http://schemas.microsoft.com/office/drawing/2014/main" id="{AAEC6E2D-CBA2-8851-F148-1FCE8A443D5B}"/>
              </a:ext>
            </a:extLst>
          </p:cNvPr>
          <p:cNvSpPr txBox="1"/>
          <p:nvPr/>
        </p:nvSpPr>
        <p:spPr>
          <a:xfrm>
            <a:off x="231253" y="4914441"/>
            <a:ext cx="2319441" cy="337820"/>
          </a:xfrm>
          <a:prstGeom prst="rect">
            <a:avLst/>
          </a:prstGeom>
          <a:noFill/>
          <a:ln w="6350">
            <a:noFill/>
          </a:ln>
        </p:spPr>
        <p:txBody>
          <a:bodyPr lIns="118" tIns="0" rIns="118" bIns="0" upright="1"/>
          <a:lstStyle/>
          <a:p>
            <a:pPr algn="dist"/>
            <a:r>
              <a:rPr lang="en-US" altLang="zh-CN" b="1" kern="100" dirty="0" err="1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/>
              </a:rPr>
              <a:t>交流经历</a:t>
            </a:r>
            <a:r>
              <a:rPr lang="en-US" altLang="zh-CN" b="1" kern="1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/>
              </a:rPr>
              <a:t> &amp; </a:t>
            </a:r>
            <a:r>
              <a:rPr lang="en-US" altLang="zh-CN" b="1" kern="100" dirty="0" err="1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/>
              </a:rPr>
              <a:t>英语水平</a:t>
            </a:r>
            <a:r>
              <a:rPr lang="en-US" altLang="zh-CN" b="1" kern="1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Times New Roman"/>
              </a:rPr>
              <a:t> 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896C9E-F51D-0844-C3E8-1A90CCAE970A}"/>
              </a:ext>
            </a:extLst>
          </p:cNvPr>
          <p:cNvCxnSpPr/>
          <p:nvPr/>
        </p:nvCxnSpPr>
        <p:spPr>
          <a:xfrm>
            <a:off x="10870532" y="60158"/>
            <a:ext cx="0" cy="65211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图片 16" descr="一群人在餐厅里&#10;&#10;中度可信度描述已自动生成">
            <a:extLst>
              <a:ext uri="{FF2B5EF4-FFF2-40B4-BE49-F238E27FC236}">
                <a16:creationId xmlns:a16="http://schemas.microsoft.com/office/drawing/2014/main" id="{4657E053-E085-AC9B-C74F-1B2AAA78B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79" y="4097396"/>
            <a:ext cx="2177934" cy="1634089"/>
          </a:xfrm>
          <a:prstGeom prst="rect">
            <a:avLst/>
          </a:prstGeom>
        </p:spPr>
      </p:pic>
      <p:pic>
        <p:nvPicPr>
          <p:cNvPr id="21" name="图片 20" descr="一群人站在人的照片上写着字&#10;&#10;描述已自动生成">
            <a:extLst>
              <a:ext uri="{FF2B5EF4-FFF2-40B4-BE49-F238E27FC236}">
                <a16:creationId xmlns:a16="http://schemas.microsoft.com/office/drawing/2014/main" id="{40D325BC-EDF5-BDFF-9D8A-C45ACC205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16" y="308993"/>
            <a:ext cx="2370304" cy="1580203"/>
          </a:xfrm>
          <a:prstGeom prst="rect">
            <a:avLst/>
          </a:prstGeom>
        </p:spPr>
      </p:pic>
      <p:pic>
        <p:nvPicPr>
          <p:cNvPr id="23" name="图片 22" descr="图片包含 日历&#10;&#10;描述已自动生成">
            <a:extLst>
              <a:ext uri="{FF2B5EF4-FFF2-40B4-BE49-F238E27FC236}">
                <a16:creationId xmlns:a16="http://schemas.microsoft.com/office/drawing/2014/main" id="{5E75C2CA-B183-23E0-E18A-FA324C0E1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222" y="2090929"/>
            <a:ext cx="1333439" cy="17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16363-5D4E-F675-FB76-F6572016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064E55-CF9D-D272-3160-BE286CC98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each worker </a:t>
            </a:r>
            <a:r>
              <a:rPr lang="zh-CN" altLang="en-US" dirty="0"/>
              <a:t>接触的改变少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高并发需求，对线程要求高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相互间通信少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88438BA-A42D-CDA7-A597-1C28C480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245" y="870256"/>
            <a:ext cx="2729357" cy="14979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BB1D2D-1670-5F51-602B-30E2AE990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44" y="2920325"/>
            <a:ext cx="4001704" cy="15694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EA4405-7223-1647-1A38-F81A7AD7A7DA}"/>
              </a:ext>
            </a:extLst>
          </p:cNvPr>
          <p:cNvSpPr txBox="1"/>
          <p:nvPr/>
        </p:nvSpPr>
        <p:spPr>
          <a:xfrm>
            <a:off x="3600845" y="5041912"/>
            <a:ext cx="5347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改成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GPU: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如何在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上存储大图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有很大概率要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CPU-GPU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协同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小图是否有必要使用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解决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必要性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89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581C7-C1AB-5BC1-73B5-50DE2A6B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Dynamic Graph Pattern Mining on GPU</a:t>
            </a:r>
            <a:r>
              <a:rPr lang="zh-CN" altLang="en-US" sz="3600" dirty="0"/>
              <a:t>领域研究</a:t>
            </a:r>
            <a:r>
              <a:rPr lang="en-US" altLang="zh-CN" sz="3600" dirty="0"/>
              <a:t>Review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3BCC6-24D7-A772-EC3B-527B0B12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29204" cy="385626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目前为止，做</a:t>
            </a:r>
            <a:r>
              <a:rPr lang="en-US" altLang="zh-CN" dirty="0"/>
              <a:t>GPU</a:t>
            </a:r>
            <a:r>
              <a:rPr lang="zh-CN" altLang="en-US" dirty="0"/>
              <a:t>上动态图上的</a:t>
            </a:r>
            <a:r>
              <a:rPr lang="en-US" altLang="zh-CN" dirty="0"/>
              <a:t>GPM</a:t>
            </a:r>
            <a:r>
              <a:rPr lang="zh-CN" altLang="en-US" dirty="0"/>
              <a:t>还没有文章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Tesseract</a:t>
            </a:r>
            <a:r>
              <a:rPr lang="zh-CN" altLang="en-US" dirty="0"/>
              <a:t>：用多</a:t>
            </a:r>
            <a:r>
              <a:rPr lang="en-US" altLang="zh-CN" dirty="0"/>
              <a:t>CPU</a:t>
            </a:r>
            <a:r>
              <a:rPr lang="zh-CN" altLang="en-US" dirty="0"/>
              <a:t>做动态图的</a:t>
            </a:r>
            <a:r>
              <a:rPr lang="en-US" altLang="zh-CN" dirty="0"/>
              <a:t>GPM</a:t>
            </a:r>
          </a:p>
          <a:p>
            <a:r>
              <a:rPr lang="en-US" altLang="zh-CN" dirty="0"/>
              <a:t>G2Miner</a:t>
            </a:r>
            <a:r>
              <a:rPr lang="zh-CN" altLang="en-US" dirty="0"/>
              <a:t>：用多</a:t>
            </a:r>
            <a:r>
              <a:rPr lang="en-US" altLang="zh-CN" dirty="0"/>
              <a:t>GPU</a:t>
            </a:r>
            <a:r>
              <a:rPr lang="zh-CN" altLang="en-US" dirty="0"/>
              <a:t>做静态图的</a:t>
            </a:r>
            <a:r>
              <a:rPr lang="en-US" altLang="zh-CN" dirty="0"/>
              <a:t>GPM</a:t>
            </a:r>
          </a:p>
          <a:p>
            <a:r>
              <a:rPr lang="en-US" altLang="zh-CN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  <a:hlinkClick r:id="rId2"/>
              </a:rPr>
              <a:t>GPU-Accelerated Batch-Dynamic Subgraph Matching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：用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GPU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做动态图的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Subgraph Matching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（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GPM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中的一类问题）</a:t>
            </a:r>
            <a:endParaRPr lang="en-US" altLang="zh-CN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Roboto" panose="020F0502020204030204" pitchFamily="2" charset="0"/>
            </a:endParaRPr>
          </a:p>
          <a:p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Roboto" panose="020F0502020204030204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还没有做过的领域：多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GPU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做动态图的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k-listing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Maximal clique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等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GPM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问题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2A2B69-F0B0-DA55-180C-09BF6F5A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97" y="5487586"/>
            <a:ext cx="5215233" cy="12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1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B4239-8D9B-F733-1189-E51A0D25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633457-6DDF-E60E-A1F8-A37B1DAFB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976" y="76594"/>
            <a:ext cx="6495394" cy="32281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93E9C9-EA15-ECE4-9B33-89D00F3E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75" y="3428999"/>
            <a:ext cx="6581071" cy="32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E8076-E8B6-1A1F-230B-B7A4054E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15" y="178791"/>
            <a:ext cx="10515600" cy="1325563"/>
          </a:xfrm>
        </p:spPr>
        <p:txBody>
          <a:bodyPr/>
          <a:lstStyle/>
          <a:p>
            <a:r>
              <a:rPr lang="en-US" altLang="zh-CN" dirty="0"/>
              <a:t>Basic knowledge: CSM, BDSM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16DAEF-C506-B032-9555-061F825CA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1550" y="1290548"/>
            <a:ext cx="7203018" cy="4829659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EBA948-EE40-F7CB-4987-252DC773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3" y="4395426"/>
            <a:ext cx="4034475" cy="19896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18BB48-82FC-FBC9-41F8-9C2A4A5F7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3" y="1999692"/>
            <a:ext cx="2672025" cy="10426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F268C8-4C09-2118-DB73-CE2B87F99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2" y="3193472"/>
            <a:ext cx="2457614" cy="9201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26BC81-B136-F61C-EF03-FB3140861E35}"/>
              </a:ext>
            </a:extLst>
          </p:cNvPr>
          <p:cNvSpPr txBox="1"/>
          <p:nvPr/>
        </p:nvSpPr>
        <p:spPr>
          <a:xfrm>
            <a:off x="5419660" y="6208482"/>
            <a:ext cx="5417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imbusRomNo9L-Regu"/>
                <a:ea typeface="等线" panose="02010600030101010101" pitchFamily="2" charset="-122"/>
                <a:cs typeface="+mn-cs"/>
              </a:rPr>
              <a:t>GPU-Accelerated Batch-Dynamic Subgraph Matching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937B5D-0B8C-6E83-FA72-0CF0A96E02B3}"/>
              </a:ext>
            </a:extLst>
          </p:cNvPr>
          <p:cNvSpPr txBox="1"/>
          <p:nvPr/>
        </p:nvSpPr>
        <p:spPr>
          <a:xfrm>
            <a:off x="4958256" y="6492875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DD7C"/>
                </a:solidFill>
                <a:effectLst/>
                <a:highlight>
                  <a:srgbClr val="FFFFFF"/>
                </a:highlight>
                <a:uLnTx/>
                <a:uFillTx/>
                <a:latin typeface="Helvetica-Nue-Bold"/>
                <a:ea typeface="等线" panose="02010600030101010101" pitchFamily="2" charset="-122"/>
                <a:cs typeface="+mn-cs"/>
              </a:rPr>
              <a:t>International Conference on Data Engineering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BE6D7-5FC4-9DEA-D4AB-16B48C140B82}"/>
              </a:ext>
            </a:extLst>
          </p:cNvPr>
          <p:cNvSpPr txBox="1"/>
          <p:nvPr/>
        </p:nvSpPr>
        <p:spPr>
          <a:xfrm>
            <a:off x="752023" y="1204667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Continuous Subgraph Matching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连续子图匹配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Continuous Graph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图流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FDE80E8-2BAA-E7FB-003A-83F7D8F79CA4}"/>
              </a:ext>
            </a:extLst>
          </p:cNvPr>
          <p:cNvSpPr txBox="1"/>
          <p:nvPr/>
        </p:nvSpPr>
        <p:spPr>
          <a:xfrm>
            <a:off x="7498064" y="779020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Roboto" panose="020F0502020204030204" pitchFamily="2" charset="0"/>
                <a:ea typeface="等线" panose="02010600030101010101" pitchFamily="2" charset="-122"/>
                <a:cs typeface="+mn-cs"/>
                <a:hlinkClick r:id="rId6"/>
              </a:rPr>
              <a:t>Batch-Dynamic Subgraph Matching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291E30-D0E6-15E6-6182-A8DAFE58FB1F}"/>
              </a:ext>
            </a:extLst>
          </p:cNvPr>
          <p:cNvSpPr txBox="1"/>
          <p:nvPr/>
        </p:nvSpPr>
        <p:spPr>
          <a:xfrm>
            <a:off x="11130208" y="4212773"/>
            <a:ext cx="118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这个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match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没有了</a:t>
            </a:r>
          </a:p>
        </p:txBody>
      </p:sp>
    </p:spTree>
    <p:extLst>
      <p:ext uri="{BB962C8B-B14F-4D97-AF65-F5344CB8AC3E}">
        <p14:creationId xmlns:p14="http://schemas.microsoft.com/office/powerpoint/2010/main" val="257426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DB989-2F70-7629-6761-FEBED592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84C7FA-F147-8A77-6C93-02BE08361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58" y="318160"/>
            <a:ext cx="6707777" cy="358458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A25C0B-AEC9-FB8F-C3BC-A94CFB6B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04" y="318160"/>
            <a:ext cx="3815820" cy="39640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E04B4-5378-A9B6-3A31-44AFDDA15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03" y="4353946"/>
            <a:ext cx="10892921" cy="25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8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4923B6-0347-B4BB-C83D-8C317931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97" y="131312"/>
            <a:ext cx="10771002" cy="1325563"/>
          </a:xfrm>
        </p:spPr>
        <p:txBody>
          <a:bodyPr/>
          <a:lstStyle/>
          <a:p>
            <a:r>
              <a:rPr lang="en-US" altLang="zh-CN" dirty="0"/>
              <a:t>Batch-Dynamic Subgraph Matching(BDSM) on GPU  2024.1 </a:t>
            </a:r>
            <a:r>
              <a:rPr lang="en-US" altLang="zh-CN" b="1" dirty="0">
                <a:solidFill>
                  <a:srgbClr val="FF0000"/>
                </a:solidFill>
              </a:rPr>
              <a:t>ICDE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6BE840-F6C7-93DC-4377-DE64FA31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3" y="3951954"/>
            <a:ext cx="5067923" cy="24992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D543F1-B5A3-0110-F884-5999E688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42" y="1619221"/>
            <a:ext cx="2815306" cy="16226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61E186-1E2D-5B5A-08A5-05695EE1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13" y="2230640"/>
            <a:ext cx="3590901" cy="25595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A7C8867-2989-95E2-B06D-DD19AA189DDA}"/>
              </a:ext>
            </a:extLst>
          </p:cNvPr>
          <p:cNvSpPr txBox="1"/>
          <p:nvPr/>
        </p:nvSpPr>
        <p:spPr>
          <a:xfrm>
            <a:off x="6398455" y="1520592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GPU-Accelerated Batch-Dynamic Subgraph Matching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BDSM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搬运到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上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D97ABC5-5549-A58A-D558-38C83E89E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886" y="5337408"/>
            <a:ext cx="4192019" cy="12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AD2A7-CE8D-1C28-9DF8-76A9FDFC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：把</a:t>
            </a:r>
            <a:r>
              <a:rPr lang="en-US" altLang="zh-CN" dirty="0"/>
              <a:t>BDSM</a:t>
            </a:r>
            <a:r>
              <a:rPr lang="zh-CN" altLang="en-US" dirty="0"/>
              <a:t>搬上</a:t>
            </a:r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5C4305-8FDA-1C94-8821-D0CFA7FB5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3</a:t>
            </a:r>
            <a:r>
              <a:rPr lang="zh-CN" altLang="en-US"/>
              <a:t>问题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能不能用上</a:t>
            </a:r>
            <a:r>
              <a:rPr lang="en-US" altLang="zh-CN" dirty="0"/>
              <a:t>GPU</a:t>
            </a:r>
            <a:r>
              <a:rPr lang="zh-CN" altLang="en-US" dirty="0"/>
              <a:t>的资源</a:t>
            </a:r>
            <a:endParaRPr lang="en-US" altLang="zh-CN" dirty="0"/>
          </a:p>
          <a:p>
            <a:pPr lvl="1"/>
            <a:r>
              <a:rPr lang="zh-CN" altLang="en-US" dirty="0"/>
              <a:t>可行性：</a:t>
            </a:r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以往的算法基本是基于</a:t>
            </a:r>
            <a:r>
              <a:rPr lang="en-US" altLang="zh-CN" dirty="0"/>
              <a:t>BFS</a:t>
            </a:r>
            <a:r>
              <a:rPr lang="zh-CN" altLang="en-US" dirty="0"/>
              <a:t>，有没有高效的</a:t>
            </a:r>
            <a:r>
              <a:rPr lang="en-US" altLang="zh-CN" dirty="0"/>
              <a:t>DFS</a:t>
            </a:r>
            <a:r>
              <a:rPr lang="zh-CN" altLang="en-US" dirty="0"/>
              <a:t>版本？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在内存方面能不能保证不超内存？</a:t>
            </a:r>
            <a:endParaRPr lang="en-US" altLang="zh-CN" dirty="0"/>
          </a:p>
          <a:p>
            <a:r>
              <a:rPr lang="en-US" altLang="zh-CN" dirty="0"/>
              <a:t>Unnecessary graph traversing</a:t>
            </a:r>
            <a:r>
              <a:rPr lang="zh-CN" altLang="en-US" dirty="0"/>
              <a:t>：</a:t>
            </a:r>
            <a:r>
              <a:rPr lang="zh-CN" altLang="en-US" sz="2000" dirty="0"/>
              <a:t>线程有限，</a:t>
            </a:r>
            <a:r>
              <a:rPr lang="en-US" altLang="zh-CN" sz="2000" dirty="0"/>
              <a:t>Pruning</a:t>
            </a:r>
            <a:endParaRPr lang="en-US" altLang="zh-CN" dirty="0"/>
          </a:p>
          <a:p>
            <a:r>
              <a:rPr lang="zh-CN" altLang="en-US" dirty="0"/>
              <a:t>能不能做成</a:t>
            </a:r>
            <a:r>
              <a:rPr lang="en-US" altLang="zh-CN" dirty="0"/>
              <a:t>Pipeline/</a:t>
            </a:r>
            <a:r>
              <a:rPr lang="zh-CN" altLang="en-US" dirty="0"/>
              <a:t>流程</a:t>
            </a:r>
            <a:r>
              <a:rPr lang="en-US" altLang="zh-CN" dirty="0"/>
              <a:t>/System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C14DCD-6735-AED4-11AA-36C0CBAC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882" y="4582282"/>
            <a:ext cx="4089680" cy="19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0F903-D330-96F3-2FF3-E39F2610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7EA07-912C-CAF0-9111-597AE38D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CPU-GPU</a:t>
            </a:r>
          </a:p>
          <a:p>
            <a:endParaRPr lang="en-US" altLang="zh-CN" dirty="0"/>
          </a:p>
          <a:p>
            <a:r>
              <a:rPr lang="en-US" altLang="zh-CN" dirty="0"/>
              <a:t>DFS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3A6B4-85D1-74EE-B6B3-5A883683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" y="3671822"/>
            <a:ext cx="3303239" cy="25051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64C406-B314-63E9-B814-CA10922D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599" y="384093"/>
            <a:ext cx="5365324" cy="25065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CA5648-D9F4-265B-A114-29B5E43A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217" y="4523233"/>
            <a:ext cx="3799194" cy="1426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956E39-5386-32B7-30A1-650C5750C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411" y="3366525"/>
            <a:ext cx="2023368" cy="34473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524BAAB-5F04-BE2B-B9B0-95AA093F5869}"/>
              </a:ext>
            </a:extLst>
          </p:cNvPr>
          <p:cNvSpPr/>
          <p:nvPr/>
        </p:nvSpPr>
        <p:spPr>
          <a:xfrm>
            <a:off x="9276432" y="2838661"/>
            <a:ext cx="971156" cy="3738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WORKER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60D8BC-63B4-1D2F-0FAD-11A5C4047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550" y="4351721"/>
            <a:ext cx="2999928" cy="13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6CBD4-CA22-387D-3BA8-B4111C04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可能的问题</a:t>
            </a:r>
            <a:r>
              <a:rPr lang="en-US" altLang="zh-CN" dirty="0"/>
              <a:t>			</a:t>
            </a:r>
            <a:r>
              <a:rPr lang="zh-CN" altLang="en-US" dirty="0"/>
              <a:t>可能的方案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EB02F-186A-2796-8B7E-39CFD3FA28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动态图的</a:t>
            </a:r>
            <a:r>
              <a:rPr lang="en-US" altLang="zh-CN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k-listing</a:t>
            </a:r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Maximal clique</a:t>
            </a:r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等</a:t>
            </a:r>
            <a:r>
              <a:rPr lang="en-US" altLang="zh-CN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GPM</a:t>
            </a:r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问题跟静态图的相比有必要研究吗</a:t>
            </a:r>
            <a:endParaRPr lang="en-US" altLang="zh-CN" dirty="0">
              <a:solidFill>
                <a:srgbClr val="FF0000"/>
              </a:solidFill>
              <a:highlight>
                <a:srgbClr val="FFFFFF"/>
              </a:highlight>
              <a:latin typeface="Roboto" panose="020F0502020204030204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剩下的问题能不能汇总成一个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sys/pipeline</a:t>
            </a:r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Roboto" panose="020F0502020204030204" pitchFamily="2" charset="0"/>
              </a:rPr>
              <a:t>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DB81D5-B8A9-6D0E-EC30-CAA90939B6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上尝试动态图</a:t>
            </a:r>
            <a:r>
              <a:rPr lang="en-US" altLang="zh-CN" dirty="0"/>
              <a:t>GPM/CSM</a:t>
            </a:r>
          </a:p>
          <a:p>
            <a:endParaRPr lang="en-US" altLang="zh-CN" dirty="0"/>
          </a:p>
          <a:p>
            <a:r>
              <a:rPr lang="en-US" altLang="zh-CN" dirty="0"/>
              <a:t>Pangolin</a:t>
            </a:r>
            <a:r>
              <a:rPr lang="zh-CN" altLang="en-US" dirty="0"/>
              <a:t>尝试移植</a:t>
            </a:r>
            <a:r>
              <a:rPr lang="en-US" altLang="zh-CN" dirty="0"/>
              <a:t>/</a:t>
            </a:r>
            <a:r>
              <a:rPr lang="zh-CN" altLang="en-US" dirty="0"/>
              <a:t>修改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177E2-6359-854E-8E20-916DC0C8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97" y="4215027"/>
            <a:ext cx="3034115" cy="256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2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23EB6-DA58-8503-D4A7-EE61B4018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40" y="214251"/>
            <a:ext cx="10515600" cy="738451"/>
          </a:xfrm>
        </p:spPr>
        <p:txBody>
          <a:bodyPr/>
          <a:lstStyle/>
          <a:p>
            <a:r>
              <a:rPr lang="zh-CN" altLang="en-US" dirty="0"/>
              <a:t>非正式介绍</a:t>
            </a:r>
          </a:p>
        </p:txBody>
      </p:sp>
      <p:pic>
        <p:nvPicPr>
          <p:cNvPr id="5" name="内容占位符 4" descr="图片包含 椅子, 桌子, 小, 电脑&#10;&#10;描述已自动生成">
            <a:extLst>
              <a:ext uri="{FF2B5EF4-FFF2-40B4-BE49-F238E27FC236}">
                <a16:creationId xmlns:a16="http://schemas.microsoft.com/office/drawing/2014/main" id="{A26B9E30-FD99-95C5-3397-911FE74BE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" y="1030516"/>
            <a:ext cx="1892477" cy="2522318"/>
          </a:xfr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523E1258-27D2-3477-9C17-1418B536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17" y="1448871"/>
            <a:ext cx="2742201" cy="18281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815768-D6F6-60FA-1792-D7C12CE3DFB9}"/>
              </a:ext>
            </a:extLst>
          </p:cNvPr>
          <p:cNvSpPr txBox="1"/>
          <p:nvPr/>
        </p:nvSpPr>
        <p:spPr>
          <a:xfrm>
            <a:off x="4820957" y="521936"/>
            <a:ext cx="673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平时我喜欢：看书、做实验、写代码、弹吉他、钢铁雄心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以及，做一些没有人做过的事情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36FF08-C357-A62D-6253-14E7DC57D0AD}"/>
              </a:ext>
            </a:extLst>
          </p:cNvPr>
          <p:cNvSpPr txBox="1"/>
          <p:nvPr/>
        </p:nvSpPr>
        <p:spPr>
          <a:xfrm>
            <a:off x="10047" y="3564204"/>
            <a:ext cx="498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人生的第一台射电望远镜与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1420MHz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氢谱线</a:t>
            </a:r>
          </a:p>
        </p:txBody>
      </p:sp>
      <p:pic>
        <p:nvPicPr>
          <p:cNvPr id="11" name="图片 10" descr="文本, 信件&#10;&#10;描述已自动生成">
            <a:extLst>
              <a:ext uri="{FF2B5EF4-FFF2-40B4-BE49-F238E27FC236}">
                <a16:creationId xmlns:a16="http://schemas.microsoft.com/office/drawing/2014/main" id="{807FA2DA-7EB0-7029-F8F9-E1F0875AF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7" r="7310"/>
          <a:stretch/>
        </p:blipFill>
        <p:spPr>
          <a:xfrm rot="5400000">
            <a:off x="575532" y="3958871"/>
            <a:ext cx="2083166" cy="26068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3A82DA4-BA06-D923-3FA7-149744571A22}"/>
              </a:ext>
            </a:extLst>
          </p:cNvPr>
          <p:cNvSpPr txBox="1"/>
          <p:nvPr/>
        </p:nvSpPr>
        <p:spPr>
          <a:xfrm>
            <a:off x="675816" y="6356430"/>
            <a:ext cx="344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平时的运动：网球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CA480F-8BC3-BF78-D99A-86C7CE1C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93" y="1520717"/>
            <a:ext cx="2925014" cy="18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4D8928AA-0C43-F917-A9D2-FE4F744EC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82" y="4094512"/>
            <a:ext cx="2261918" cy="226191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AAA1C4F-CC64-9AD5-3293-CFE1DB9C1E21}"/>
              </a:ext>
            </a:extLst>
          </p:cNvPr>
          <p:cNvSpPr txBox="1"/>
          <p:nvPr/>
        </p:nvSpPr>
        <p:spPr>
          <a:xfrm>
            <a:off x="8066691" y="6459083"/>
            <a:ext cx="41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最喜欢的书：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在路上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杰克凯鲁亚克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C554EE-6B60-5217-F53A-F536E5636072}"/>
              </a:ext>
            </a:extLst>
          </p:cNvPr>
          <p:cNvSpPr txBox="1"/>
          <p:nvPr/>
        </p:nvSpPr>
        <p:spPr>
          <a:xfrm>
            <a:off x="6981213" y="3498245"/>
            <a:ext cx="226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做科研、画图</a:t>
            </a:r>
          </a:p>
        </p:txBody>
      </p:sp>
      <p:pic>
        <p:nvPicPr>
          <p:cNvPr id="19" name="图片 18" descr="图表&#10;&#10;描述已自动生成">
            <a:extLst>
              <a:ext uri="{FF2B5EF4-FFF2-40B4-BE49-F238E27FC236}">
                <a16:creationId xmlns:a16="http://schemas.microsoft.com/office/drawing/2014/main" id="{520CB488-15F3-CF51-33E0-E1A9097AE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2" y="1303885"/>
            <a:ext cx="3344129" cy="2229419"/>
          </a:xfrm>
          <a:prstGeom prst="rect">
            <a:avLst/>
          </a:prstGeom>
        </p:spPr>
      </p:pic>
      <p:pic>
        <p:nvPicPr>
          <p:cNvPr id="20" name="图片 19" descr="山上的人&#10;&#10;描述已自动生成">
            <a:extLst>
              <a:ext uri="{FF2B5EF4-FFF2-40B4-BE49-F238E27FC236}">
                <a16:creationId xmlns:a16="http://schemas.microsoft.com/office/drawing/2014/main" id="{C8CC0C38-C9CD-E200-1551-8782BA472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24" y="4220735"/>
            <a:ext cx="2656898" cy="218363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A6E0DF5-42A0-762D-8B8E-4B5780348925}"/>
              </a:ext>
            </a:extLst>
          </p:cNvPr>
          <p:cNvSpPr txBox="1"/>
          <p:nvPr/>
        </p:nvSpPr>
        <p:spPr>
          <a:xfrm>
            <a:off x="4559897" y="6459083"/>
            <a:ext cx="110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旅游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9CAFD-DABB-2321-325F-7A03AF61B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2172" y="4142619"/>
            <a:ext cx="1658412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0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F7B929-C2C9-3F86-62DB-C43BF05C1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230" y="833844"/>
            <a:ext cx="5183188" cy="509026"/>
          </a:xfrm>
        </p:spPr>
        <p:txBody>
          <a:bodyPr/>
          <a:lstStyle/>
          <a:p>
            <a:r>
              <a:rPr lang="en-US" altLang="zh-CN" dirty="0"/>
              <a:t>My Study Path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1D9F7-0237-C9FC-0F83-168D6D8DD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8367" y="1482797"/>
            <a:ext cx="5721434" cy="435016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大一</a:t>
            </a:r>
            <a:endParaRPr lang="en-US" altLang="zh-CN" dirty="0"/>
          </a:p>
          <a:p>
            <a:pPr lvl="1"/>
            <a:r>
              <a:rPr lang="en-US" altLang="zh-CN" dirty="0"/>
              <a:t>C/C++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</a:p>
          <a:p>
            <a:r>
              <a:rPr lang="zh-CN" altLang="en-US" dirty="0"/>
              <a:t>大二上</a:t>
            </a:r>
            <a:endParaRPr lang="en-US" altLang="zh-CN" dirty="0"/>
          </a:p>
          <a:p>
            <a:pPr lvl="1"/>
            <a:r>
              <a:rPr lang="zh-CN" altLang="en-US" dirty="0"/>
              <a:t>数据库、图论</a:t>
            </a:r>
            <a:endParaRPr lang="en-US" altLang="zh-CN" dirty="0"/>
          </a:p>
          <a:p>
            <a:pPr lvl="1"/>
            <a:r>
              <a:rPr lang="en-US" altLang="zh-CN" dirty="0"/>
              <a:t>MPI</a:t>
            </a:r>
            <a:r>
              <a:rPr lang="zh-CN" altLang="en-US" dirty="0"/>
              <a:t>、</a:t>
            </a:r>
            <a:r>
              <a:rPr lang="en-US" altLang="zh-CN" dirty="0"/>
              <a:t>OpenMP</a:t>
            </a:r>
          </a:p>
          <a:p>
            <a:r>
              <a:rPr lang="zh-CN" altLang="en-US" dirty="0"/>
              <a:t>大二下</a:t>
            </a:r>
            <a:endParaRPr lang="en-US" altLang="zh-CN" dirty="0"/>
          </a:p>
          <a:p>
            <a:pPr lvl="1"/>
            <a:r>
              <a:rPr lang="zh-CN" altLang="en-US" dirty="0"/>
              <a:t>深入理解计算机系统</a:t>
            </a:r>
            <a:r>
              <a:rPr lang="en-US" altLang="zh-CN" dirty="0"/>
              <a:t>		       	</a:t>
            </a:r>
          </a:p>
          <a:p>
            <a:pPr lvl="1"/>
            <a:r>
              <a:rPr lang="zh-CN" altLang="en-US" dirty="0"/>
              <a:t>计算机体系结构：量化研究方法 </a:t>
            </a:r>
            <a:endParaRPr lang="en-US" altLang="zh-CN" dirty="0"/>
          </a:p>
          <a:p>
            <a:pPr lvl="1"/>
            <a:r>
              <a:rPr lang="en-US" altLang="zh-CN" dirty="0"/>
              <a:t>CUDA				</a:t>
            </a:r>
          </a:p>
          <a:p>
            <a:pPr lvl="1"/>
            <a:r>
              <a:rPr lang="zh-CN" altLang="en-US" dirty="0"/>
              <a:t>数值计算</a:t>
            </a:r>
            <a:r>
              <a:rPr lang="en-US" altLang="zh-CN" dirty="0"/>
              <a:t>				</a:t>
            </a:r>
          </a:p>
          <a:p>
            <a:pPr lvl="1"/>
            <a:endParaRPr lang="en-US" alt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7B443B-2B46-D138-3C98-DA9B0EE7E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08985" y="658883"/>
            <a:ext cx="5183188" cy="823912"/>
          </a:xfrm>
        </p:spPr>
        <p:txBody>
          <a:bodyPr/>
          <a:lstStyle/>
          <a:p>
            <a:r>
              <a:rPr lang="en-US" altLang="zh-CN" dirty="0"/>
              <a:t>My Research Path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D696CE-E077-8B5D-6A70-A9B9CA40C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08985" y="1482796"/>
            <a:ext cx="6338638" cy="428032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CUDA/C++ </a:t>
            </a:r>
            <a:r>
              <a:rPr lang="zh-CN" altLang="en-US" sz="2400" dirty="0"/>
              <a:t>矩阵乘法加速</a:t>
            </a:r>
            <a:endParaRPr lang="en-US" altLang="zh-CN" sz="2400" dirty="0"/>
          </a:p>
          <a:p>
            <a:r>
              <a:rPr lang="en-US" altLang="zh-CN" sz="2400" dirty="0"/>
              <a:t>CUDA </a:t>
            </a:r>
            <a:r>
              <a:rPr lang="zh-CN" altLang="en-US" sz="2400" dirty="0"/>
              <a:t>大矩阵类设计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基于</a:t>
            </a:r>
            <a:r>
              <a:rPr lang="en-US" altLang="zh-CN" sz="2400" dirty="0"/>
              <a:t>GLS</a:t>
            </a:r>
            <a:r>
              <a:rPr lang="zh-CN" altLang="en-US" sz="2400" dirty="0"/>
              <a:t>的</a:t>
            </a:r>
            <a:r>
              <a:rPr lang="en-US" altLang="zh-CN" sz="2400" dirty="0"/>
              <a:t>CRAP</a:t>
            </a:r>
            <a:r>
              <a:rPr lang="zh-CN" altLang="en-US" sz="2400" dirty="0"/>
              <a:t>组合优化问题</a:t>
            </a:r>
            <a:endParaRPr lang="en-US" altLang="zh-CN" sz="2400" dirty="0"/>
          </a:p>
          <a:p>
            <a:r>
              <a:rPr lang="en-US" altLang="zh-CN" sz="2400" dirty="0"/>
              <a:t>RISC-V </a:t>
            </a:r>
            <a:r>
              <a:rPr lang="zh-CN" altLang="en-US" sz="2400" dirty="0"/>
              <a:t>五级流水线</a:t>
            </a:r>
            <a:r>
              <a:rPr lang="en-US" altLang="zh-CN" sz="2400" dirty="0"/>
              <a:t>CPU</a:t>
            </a:r>
          </a:p>
          <a:p>
            <a:r>
              <a:rPr lang="zh-CN" altLang="en-US" sz="2400" dirty="0"/>
              <a:t>使用</a:t>
            </a:r>
            <a:r>
              <a:rPr lang="en-US" altLang="zh-CN" sz="2400" dirty="0" err="1"/>
              <a:t>XGBoost</a:t>
            </a:r>
            <a:r>
              <a:rPr lang="zh-CN" altLang="en-US" sz="2400" dirty="0"/>
              <a:t>预测成人收入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基于贝叶斯优化的</a:t>
            </a:r>
            <a:r>
              <a:rPr lang="en-US" altLang="zh-CN" sz="2400" dirty="0"/>
              <a:t>HPL</a:t>
            </a:r>
            <a:r>
              <a:rPr lang="zh-CN" altLang="en-US" sz="2400" dirty="0"/>
              <a:t>参数调优系统</a:t>
            </a:r>
            <a:endParaRPr lang="en-US" altLang="zh-CN" sz="2400" dirty="0"/>
          </a:p>
          <a:p>
            <a:r>
              <a:rPr lang="en-US" altLang="zh-CN" sz="2400" dirty="0"/>
              <a:t>Geochemistry pi Framework</a:t>
            </a:r>
            <a:r>
              <a:rPr lang="zh-CN" altLang="en-US" sz="2400" dirty="0"/>
              <a:t>（</a:t>
            </a:r>
            <a:r>
              <a:rPr lang="en-US" altLang="zh-CN" sz="2400" dirty="0"/>
              <a:t>learning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为</a:t>
            </a:r>
            <a:r>
              <a:rPr lang="en-US" altLang="zh-CN" sz="2400" dirty="0"/>
              <a:t>OpenCV </a:t>
            </a:r>
            <a:r>
              <a:rPr lang="zh-CN" altLang="en-US" sz="2400" dirty="0"/>
              <a:t>提供</a:t>
            </a:r>
            <a:r>
              <a:rPr lang="en-US" altLang="zh-CN" sz="2400" dirty="0"/>
              <a:t>Raspberry Pi CSI </a:t>
            </a:r>
            <a:r>
              <a:rPr lang="zh-CN" altLang="en-US" sz="2400" dirty="0"/>
              <a:t>相机支持（</a:t>
            </a:r>
            <a:r>
              <a:rPr lang="en-US" altLang="zh-CN" sz="2400" dirty="0"/>
              <a:t>learning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24684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D0639-C3C7-EE52-DE6B-2C52A9F2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7" y="132431"/>
            <a:ext cx="2832012" cy="66908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Graph Mining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65442-4E77-C135-9008-33AD61F0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1" y="917410"/>
            <a:ext cx="5843422" cy="5508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B0F5F0-F20A-B16D-644D-2F7CBD3F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92"/>
            <a:ext cx="5757171" cy="26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0D1A49-BEA8-FBA8-5E6B-F3A52E6B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20" y="3538276"/>
            <a:ext cx="4422753" cy="2316680"/>
          </a:xfrm>
          <a:prstGeom prst="rect">
            <a:avLst/>
          </a:prstGeom>
        </p:spPr>
      </p:pic>
      <p:pic>
        <p:nvPicPr>
          <p:cNvPr id="1030" name="Picture 6" descr="Introduction to Graph Neural Networks with NVIDIA cuGraph-DGL | NVIDIA Technical Blog">
            <a:extLst>
              <a:ext uri="{FF2B5EF4-FFF2-40B4-BE49-F238E27FC236}">
                <a16:creationId xmlns:a16="http://schemas.microsoft.com/office/drawing/2014/main" id="{C6BE0D8B-306E-C7F1-94E6-F655F6BD0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0" b="17596"/>
          <a:stretch/>
        </p:blipFill>
        <p:spPr bwMode="auto">
          <a:xfrm>
            <a:off x="8982142" y="5925665"/>
            <a:ext cx="2570831" cy="86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2FCDBF-2AB2-F009-9AFA-6092EDF9CC20}"/>
              </a:ext>
            </a:extLst>
          </p:cNvPr>
          <p:cNvSpPr txBox="1"/>
          <p:nvPr/>
        </p:nvSpPr>
        <p:spPr>
          <a:xfrm>
            <a:off x="6861153" y="6037007"/>
            <a:ext cx="2028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Graph Neural Network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624C42-E42C-E1A2-9E1E-2453BB26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622" y="2860882"/>
            <a:ext cx="2740423" cy="458842"/>
          </a:xfrm>
          <a:prstGeom prst="rect">
            <a:avLst/>
          </a:prstGeom>
        </p:spPr>
      </p:pic>
      <p:pic>
        <p:nvPicPr>
          <p:cNvPr id="1032" name="Picture 8" descr="Confluent Platform with Neo4j | Confluent">
            <a:extLst>
              <a:ext uri="{FF2B5EF4-FFF2-40B4-BE49-F238E27FC236}">
                <a16:creationId xmlns:a16="http://schemas.microsoft.com/office/drawing/2014/main" id="{702C0F8D-427B-A45A-D0DE-8835E22A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1" y="3671717"/>
            <a:ext cx="749854" cy="4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D20BA5-D6AE-3D71-2670-026F4303B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47" y="3166987"/>
            <a:ext cx="1203226" cy="2620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BE68B4-F63C-1CC1-2004-3D4414A8B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808" y="4787595"/>
            <a:ext cx="626262" cy="136374"/>
          </a:xfrm>
          <a:prstGeom prst="rect">
            <a:avLst/>
          </a:prstGeom>
        </p:spPr>
      </p:pic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042836A7-48DE-09AE-8248-2D0E5DA58154}"/>
              </a:ext>
            </a:extLst>
          </p:cNvPr>
          <p:cNvSpPr/>
          <p:nvPr/>
        </p:nvSpPr>
        <p:spPr>
          <a:xfrm>
            <a:off x="5950112" y="5395289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0C23B697-3BF6-F02F-7EC5-80C1DC62766D}"/>
              </a:ext>
            </a:extLst>
          </p:cNvPr>
          <p:cNvSpPr/>
          <p:nvPr/>
        </p:nvSpPr>
        <p:spPr>
          <a:xfrm>
            <a:off x="5950112" y="5684248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301F45E-11AC-75F7-8CE5-6FBB78E8090C}"/>
              </a:ext>
            </a:extLst>
          </p:cNvPr>
          <p:cNvSpPr/>
          <p:nvPr/>
        </p:nvSpPr>
        <p:spPr>
          <a:xfrm>
            <a:off x="6540166" y="5075643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56E1D324-BBAF-8144-59DB-5FB0B9907C21}"/>
              </a:ext>
            </a:extLst>
          </p:cNvPr>
          <p:cNvSpPr/>
          <p:nvPr/>
        </p:nvSpPr>
        <p:spPr>
          <a:xfrm>
            <a:off x="5950112" y="6088966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FE4B3F5-E8CD-1659-092B-895D8C79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62" y="4486545"/>
            <a:ext cx="830319" cy="43742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A713264-2E13-4F2C-F549-7A6B479F3ADF}"/>
              </a:ext>
            </a:extLst>
          </p:cNvPr>
          <p:cNvSpPr txBox="1"/>
          <p:nvPr/>
        </p:nvSpPr>
        <p:spPr>
          <a:xfrm>
            <a:off x="6222586" y="5403337"/>
            <a:ext cx="697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没有多卡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C30ADA-CC22-04E8-C02C-CDAAF6165748}"/>
              </a:ext>
            </a:extLst>
          </p:cNvPr>
          <p:cNvSpPr txBox="1"/>
          <p:nvPr/>
        </p:nvSpPr>
        <p:spPr>
          <a:xfrm>
            <a:off x="1040524" y="6448951"/>
            <a:ext cx="31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Graph  Information Retrieval</a:t>
            </a:r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399646-49B6-A605-0A6B-021AE731C6FE}"/>
              </a:ext>
            </a:extLst>
          </p:cNvPr>
          <p:cNvSpPr/>
          <p:nvPr/>
        </p:nvSpPr>
        <p:spPr>
          <a:xfrm>
            <a:off x="119818" y="801513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EF87754-A3C6-8218-7E18-C26233B0E8F2}"/>
              </a:ext>
            </a:extLst>
          </p:cNvPr>
          <p:cNvSpPr/>
          <p:nvPr/>
        </p:nvSpPr>
        <p:spPr>
          <a:xfrm>
            <a:off x="5928885" y="145980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E6104-3484-50A4-0D08-BFAAC9D29C4F}"/>
              </a:ext>
            </a:extLst>
          </p:cNvPr>
          <p:cNvSpPr/>
          <p:nvPr/>
        </p:nvSpPr>
        <p:spPr>
          <a:xfrm>
            <a:off x="6752514" y="3210978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3E58D0-311A-5F59-0999-CD837B787442}"/>
              </a:ext>
            </a:extLst>
          </p:cNvPr>
          <p:cNvSpPr txBox="1"/>
          <p:nvPr/>
        </p:nvSpPr>
        <p:spPr>
          <a:xfrm>
            <a:off x="6968398" y="6325861"/>
            <a:ext cx="3033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Graph Classification</a:t>
            </a:r>
            <a:endParaRPr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63C05F-7C17-2344-6BF9-50A0A0525673}"/>
              </a:ext>
            </a:extLst>
          </p:cNvPr>
          <p:cNvSpPr/>
          <p:nvPr/>
        </p:nvSpPr>
        <p:spPr>
          <a:xfrm>
            <a:off x="1671145" y="4966928"/>
            <a:ext cx="4257740" cy="428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FF9030D-48E2-1C7F-CB97-9AD8CB73C1D8}"/>
              </a:ext>
            </a:extLst>
          </p:cNvPr>
          <p:cNvSpPr txBox="1"/>
          <p:nvPr/>
        </p:nvSpPr>
        <p:spPr>
          <a:xfrm>
            <a:off x="5880339" y="4966928"/>
            <a:ext cx="10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GPM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幻灯片缩放定位 41">
                <a:extLst>
                  <a:ext uri="{FF2B5EF4-FFF2-40B4-BE49-F238E27FC236}">
                    <a16:creationId xmlns:a16="http://schemas.microsoft.com/office/drawing/2014/main" id="{A572F7F9-CFD2-468E-58CF-305A096A52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5119264"/>
                  </p:ext>
                </p:extLst>
              </p:nvPr>
            </p:nvGraphicFramePr>
            <p:xfrm>
              <a:off x="6508233" y="5036737"/>
              <a:ext cx="513319" cy="288742"/>
            </p:xfrm>
            <a:graphic>
              <a:graphicData uri="http://schemas.microsoft.com/office/powerpoint/2016/slidezoom">
                <pslz:sldZm>
                  <pslz:sldZmObj sldId="257" cId="1449729759">
                    <pslz:zmPr id="{61711B40-84A6-46B9-B2F7-260465A8DD43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3319" cy="288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幻灯片缩放定位 4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572F7F9-CFD2-468E-58CF-305A096A5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233" y="5036737"/>
                <a:ext cx="513319" cy="2887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09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4F5BF-E5EE-C764-626E-19FBC21F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CPU-GPU</a:t>
            </a:r>
            <a:r>
              <a:rPr lang="zh-CN" altLang="en-US" sz="44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协同的分布式</a:t>
            </a:r>
            <a:r>
              <a:rPr lang="en-US" altLang="zh-CN" sz="44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GPM</a:t>
            </a:r>
            <a:r>
              <a:rPr lang="zh-CN" altLang="en-US" sz="4400" b="1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动态图</a:t>
            </a:r>
            <a:r>
              <a:rPr lang="zh-CN" altLang="en-US" b="1" kern="1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3C5505-ED4D-1F11-8371-0A19478BD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3238"/>
          </a:xfrm>
        </p:spPr>
        <p:txBody>
          <a:bodyPr/>
          <a:lstStyle/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kern="1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随着大数据的迅猛发展，分布式图数据库开始被广泛应用在社交网络分析、金融欺诈检测等领域中，产生了如子图匹配、频繁子图挖掘、</a:t>
            </a:r>
            <a:r>
              <a:rPr lang="en-US" altLang="zh-CN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PageRank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等数据挖掘算法。在这之中，图模式挖掘（</a:t>
            </a:r>
            <a:r>
              <a:rPr lang="en-US" altLang="zh-CN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Graph Pattern Mining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算法在近年来成为一类重要算法，将其高效地部署在分布式系统及异构系统的需求不断提高。然而在金融、网络等数据中，数据流的时效性高，传统的在静态图中的算法无法胜任此类实时计算。对此，本研究旨在设计一个</a:t>
            </a:r>
            <a:r>
              <a:rPr lang="en-US" altLang="zh-CN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CPU-GPU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协同的分布式</a:t>
            </a:r>
            <a:r>
              <a:rPr lang="en-US" altLang="zh-CN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GPM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动态图</a:t>
            </a:r>
            <a:r>
              <a:rPr lang="zh-CN" altLang="en-US" sz="2000" kern="1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，提高</a:t>
            </a:r>
            <a:r>
              <a:rPr lang="en-US" altLang="zh-CN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GPM</a:t>
            </a:r>
            <a:r>
              <a:rPr lang="zh-CN" altLang="en-US" sz="2000" kern="100" dirty="0">
                <a:solidFill>
                  <a:srgbClr val="222A3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算法对动态图的相应能力。</a:t>
            </a:r>
            <a:endParaRPr lang="zh-CN" altLang="en-US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682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79F3C37-878C-3A58-3447-ACF8857C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5600"/>
            <a:ext cx="10515600" cy="1022351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Graph Pattern Mining</a:t>
            </a:r>
            <a:r>
              <a:rPr lang="en-US" altLang="zh-CN" sz="2800" dirty="0"/>
              <a:t>: find </a:t>
            </a:r>
            <a:r>
              <a:rPr lang="en-US" altLang="zh-CN" sz="2800" b="1" dirty="0">
                <a:solidFill>
                  <a:srgbClr val="FF0000"/>
                </a:solidFill>
              </a:rPr>
              <a:t>subgraphs/count/pattern</a:t>
            </a:r>
            <a:r>
              <a:rPr lang="en-US" altLang="zh-CN" sz="2800" dirty="0"/>
              <a:t> of graph that follow a </a:t>
            </a:r>
            <a:r>
              <a:rPr lang="en-US" altLang="zh-CN" sz="2800" b="1" dirty="0">
                <a:solidFill>
                  <a:srgbClr val="FF0000"/>
                </a:solidFill>
              </a:rPr>
              <a:t>pattern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02DC5A4-5C7B-9D14-4491-FB1EF49F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742" y="1681163"/>
            <a:ext cx="5157787" cy="3888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pattern is a </a:t>
            </a:r>
            <a:r>
              <a:rPr lang="en-US" altLang="zh-CN" b="1" dirty="0">
                <a:solidFill>
                  <a:srgbClr val="FF0000"/>
                </a:solidFill>
              </a:rPr>
              <a:t>graph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1651349-361C-E478-8F39-04B32DD9C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19" y="1619033"/>
            <a:ext cx="5183188" cy="4350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pattern is a </a:t>
            </a:r>
            <a:r>
              <a:rPr lang="en-US" altLang="zh-CN" dirty="0">
                <a:solidFill>
                  <a:srgbClr val="FF0000"/>
                </a:solidFill>
              </a:rPr>
              <a:t>property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1F87F924-1D77-803F-5D0C-71B2DEF33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2464" y="2295190"/>
            <a:ext cx="5183188" cy="368458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most frequent occurrence subgraph in the graph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4B88D-EA2E-1162-4620-C31755D2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2" y="5205002"/>
            <a:ext cx="5201574" cy="13780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F7EA87-E90C-8FC9-4CB4-88983E17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2132220"/>
            <a:ext cx="4256695" cy="15682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2241B3-358A-5142-83F7-26189AD4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37" y="3017832"/>
            <a:ext cx="2959318" cy="1815604"/>
          </a:xfrm>
          <a:prstGeom prst="rect">
            <a:avLst/>
          </a:prstGeom>
        </p:spPr>
      </p:pic>
      <p:pic>
        <p:nvPicPr>
          <p:cNvPr id="19" name="内容占位符 8">
            <a:extLst>
              <a:ext uri="{FF2B5EF4-FFF2-40B4-BE49-F238E27FC236}">
                <a16:creationId xmlns:a16="http://schemas.microsoft.com/office/drawing/2014/main" id="{406A1852-8ACD-F329-1E00-DDAB0704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134" y="3104310"/>
            <a:ext cx="3367515" cy="12698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F5E0B5-F54E-65AE-C2E0-776F2AE6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743" y="4774938"/>
            <a:ext cx="3011214" cy="19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9AC79C-E1BC-987A-C052-B2DF185C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20" y="256137"/>
            <a:ext cx="3069237" cy="12132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 &amp; Graph Mining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ADC04-A6F4-488E-AF7E-63910B651FA2}"/>
              </a:ext>
            </a:extLst>
          </p:cNvPr>
          <p:cNvSpPr txBox="1"/>
          <p:nvPr/>
        </p:nvSpPr>
        <p:spPr>
          <a:xfrm>
            <a:off x="5195247" y="148680"/>
            <a:ext cx="6298971" cy="185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As an essential component of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Data Mining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Mining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utilizes graph models to discover and extract useful knowledge and information from datasets.</a:t>
            </a:r>
          </a:p>
        </p:txBody>
      </p:sp>
      <p:pic>
        <p:nvPicPr>
          <p:cNvPr id="2052" name="Picture 4" descr="【转】数据挖掘，你不应该错过的六本书_数据挖掘书籍-CSDN博客">
            <a:extLst>
              <a:ext uri="{FF2B5EF4-FFF2-40B4-BE49-F238E27FC236}">
                <a16:creationId xmlns:a16="http://schemas.microsoft.com/office/drawing/2014/main" id="{EFEAC2E3-2502-3F96-0A87-3644BEB6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86" y="5170577"/>
            <a:ext cx="1054114" cy="141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ED517120-DB11-A6D6-A323-1C25DC1134FD}"/>
              </a:ext>
            </a:extLst>
          </p:cNvPr>
          <p:cNvGrpSpPr/>
          <p:nvPr/>
        </p:nvGrpSpPr>
        <p:grpSpPr>
          <a:xfrm>
            <a:off x="1806060" y="4752877"/>
            <a:ext cx="3389187" cy="2105123"/>
            <a:chOff x="323501" y="2597776"/>
            <a:chExt cx="3729069" cy="223819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E5A223-68FA-75E0-87E9-27F406556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01" y="2597776"/>
              <a:ext cx="3729069" cy="186886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39E8C3E-9758-E06E-41B4-8C5176F268D7}"/>
                </a:ext>
              </a:extLst>
            </p:cNvPr>
            <p:cNvSpPr txBox="1"/>
            <p:nvPr/>
          </p:nvSpPr>
          <p:spPr>
            <a:xfrm>
              <a:off x="1521373" y="4466643"/>
              <a:ext cx="16380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rPr>
                <a:t>Data Mining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498B86E1-330C-6CF8-5248-2D9FE396F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33" y="1767694"/>
            <a:ext cx="3069237" cy="1769047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E4B0C83F-F0A5-0470-5BD4-53BC4B2C365B}"/>
              </a:ext>
            </a:extLst>
          </p:cNvPr>
          <p:cNvSpPr/>
          <p:nvPr/>
        </p:nvSpPr>
        <p:spPr>
          <a:xfrm rot="19770095">
            <a:off x="5344934" y="4775139"/>
            <a:ext cx="1242322" cy="39098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DD2B3F-8062-A051-7091-30AFB8FE3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479" y="2109192"/>
            <a:ext cx="1303850" cy="108605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1CCE070-2D1D-5401-B6A0-B2A6073F0818}"/>
              </a:ext>
            </a:extLst>
          </p:cNvPr>
          <p:cNvSpPr/>
          <p:nvPr/>
        </p:nvSpPr>
        <p:spPr>
          <a:xfrm rot="13065565">
            <a:off x="6475315" y="3217073"/>
            <a:ext cx="691403" cy="2120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AAC249-0151-3147-FB71-D49E51652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0357" y="2211394"/>
            <a:ext cx="1148682" cy="128663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DD8F2D19-A021-0B6A-1B1E-40843B3DB96C}"/>
              </a:ext>
            </a:extLst>
          </p:cNvPr>
          <p:cNvSpPr/>
          <p:nvPr/>
        </p:nvSpPr>
        <p:spPr>
          <a:xfrm rot="20170737">
            <a:off x="9415578" y="2985298"/>
            <a:ext cx="691403" cy="2120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8DE95B-BAEB-2427-E686-C87DDA30E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3749" y="4206487"/>
            <a:ext cx="1348082" cy="152828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3B993CC5-D672-88E5-DCAC-ED79082632AB}"/>
              </a:ext>
            </a:extLst>
          </p:cNvPr>
          <p:cNvSpPr/>
          <p:nvPr/>
        </p:nvSpPr>
        <p:spPr>
          <a:xfrm rot="823996">
            <a:off x="9625355" y="4461774"/>
            <a:ext cx="691403" cy="21206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幻灯片缩放定位 14">
                <a:extLst>
                  <a:ext uri="{FF2B5EF4-FFF2-40B4-BE49-F238E27FC236}">
                    <a16:creationId xmlns:a16="http://schemas.microsoft.com/office/drawing/2014/main" id="{F04FA1A2-16C9-FAF7-B67F-13D8432F7B5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63633" y="5672022"/>
              <a:ext cx="1167465" cy="656699"/>
            </p:xfrm>
            <a:graphic>
              <a:graphicData uri="http://schemas.microsoft.com/office/powerpoint/2016/slidezoom">
                <pslz:sldZm>
                  <pslz:sldZmObj sldId="277" cId="2946095632">
                    <pslz:zmPr id="{2CDA9F81-F0C6-4BB7-B99C-5382F6066B1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7465" cy="656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幻灯片缩放定位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04FA1A2-16C9-FAF7-B67F-13D8432F7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63633" y="5672022"/>
                <a:ext cx="1167465" cy="656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127696CA-E9E7-D622-0EC5-1B59A23178DC}"/>
              </a:ext>
            </a:extLst>
          </p:cNvPr>
          <p:cNvGrpSpPr/>
          <p:nvPr/>
        </p:nvGrpSpPr>
        <p:grpSpPr>
          <a:xfrm>
            <a:off x="6986368" y="2854709"/>
            <a:ext cx="2521997" cy="2769098"/>
            <a:chOff x="4934986" y="2424539"/>
            <a:chExt cx="2718361" cy="3017206"/>
          </a:xfrm>
        </p:grpSpPr>
        <p:pic>
          <p:nvPicPr>
            <p:cNvPr id="2056" name="Picture 8" descr="Connected Papers - Visual Research | Andi Roberts">
              <a:extLst>
                <a:ext uri="{FF2B5EF4-FFF2-40B4-BE49-F238E27FC236}">
                  <a16:creationId xmlns:a16="http://schemas.microsoft.com/office/drawing/2014/main" id="{4951F81D-931F-B2B4-67B7-22AA402D0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986" y="2424539"/>
              <a:ext cx="2718361" cy="264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36EF18A-0897-B56C-FB0A-B3D099906C58}"/>
                </a:ext>
              </a:extLst>
            </p:cNvPr>
            <p:cNvSpPr txBox="1"/>
            <p:nvPr/>
          </p:nvSpPr>
          <p:spPr>
            <a:xfrm>
              <a:off x="5377401" y="5072413"/>
              <a:ext cx="1833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rPr>
                <a:t>Graph Mining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等线" panose="02110004020202020204"/>
                  <a:ea typeface="等线" panose="02010600030101010101" pitchFamily="2" charset="-122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90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D0639-C3C7-EE52-DE6B-2C52A9F2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7" y="132431"/>
            <a:ext cx="2832012" cy="669082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Graph Mining</a:t>
            </a:r>
            <a:endParaRPr lang="zh-CN" altLang="en-US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65442-4E77-C135-9008-33AD61F0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1" y="917410"/>
            <a:ext cx="5843422" cy="5508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B0F5F0-F20A-B16D-644D-2F7CBD3F9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92"/>
            <a:ext cx="5757171" cy="26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0D1A49-BEA8-FBA8-5E6B-F3A52E6B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220" y="3538276"/>
            <a:ext cx="4422753" cy="2316680"/>
          </a:xfrm>
          <a:prstGeom prst="rect">
            <a:avLst/>
          </a:prstGeom>
        </p:spPr>
      </p:pic>
      <p:pic>
        <p:nvPicPr>
          <p:cNvPr id="1030" name="Picture 6" descr="Introduction to Graph Neural Networks with NVIDIA cuGraph-DGL | NVIDIA Technical Blog">
            <a:extLst>
              <a:ext uri="{FF2B5EF4-FFF2-40B4-BE49-F238E27FC236}">
                <a16:creationId xmlns:a16="http://schemas.microsoft.com/office/drawing/2014/main" id="{C6BE0D8B-306E-C7F1-94E6-F655F6BD0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0" b="17596"/>
          <a:stretch/>
        </p:blipFill>
        <p:spPr bwMode="auto">
          <a:xfrm>
            <a:off x="8982142" y="5925665"/>
            <a:ext cx="2570831" cy="86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82FCDBF-2AB2-F009-9AFA-6092EDF9CC20}"/>
              </a:ext>
            </a:extLst>
          </p:cNvPr>
          <p:cNvSpPr txBox="1"/>
          <p:nvPr/>
        </p:nvSpPr>
        <p:spPr>
          <a:xfrm>
            <a:off x="6861153" y="6037007"/>
            <a:ext cx="2028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Neural Network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624C42-E42C-E1A2-9E1E-2453BB260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622" y="2860882"/>
            <a:ext cx="2740423" cy="458842"/>
          </a:xfrm>
          <a:prstGeom prst="rect">
            <a:avLst/>
          </a:prstGeom>
        </p:spPr>
      </p:pic>
      <p:pic>
        <p:nvPicPr>
          <p:cNvPr id="1032" name="Picture 8" descr="Confluent Platform with Neo4j | Confluent">
            <a:extLst>
              <a:ext uri="{FF2B5EF4-FFF2-40B4-BE49-F238E27FC236}">
                <a16:creationId xmlns:a16="http://schemas.microsoft.com/office/drawing/2014/main" id="{702C0F8D-427B-A45A-D0DE-8835E22A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1" y="3671717"/>
            <a:ext cx="749854" cy="4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ED20BA5-D6AE-3D71-2670-026F4303B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47" y="3166987"/>
            <a:ext cx="1203226" cy="2620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BE68B4-F63C-1CC1-2004-3D4414A8B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808" y="4787595"/>
            <a:ext cx="626262" cy="136374"/>
          </a:xfrm>
          <a:prstGeom prst="rect">
            <a:avLst/>
          </a:prstGeom>
        </p:spPr>
      </p:pic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042836A7-48DE-09AE-8248-2D0E5DA58154}"/>
              </a:ext>
            </a:extLst>
          </p:cNvPr>
          <p:cNvSpPr/>
          <p:nvPr/>
        </p:nvSpPr>
        <p:spPr>
          <a:xfrm>
            <a:off x="5950112" y="5395289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0C23B697-3BF6-F02F-7EC5-80C1DC62766D}"/>
              </a:ext>
            </a:extLst>
          </p:cNvPr>
          <p:cNvSpPr/>
          <p:nvPr/>
        </p:nvSpPr>
        <p:spPr>
          <a:xfrm>
            <a:off x="5950112" y="5684248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301F45E-11AC-75F7-8CE5-6FBB78E8090C}"/>
              </a:ext>
            </a:extLst>
          </p:cNvPr>
          <p:cNvSpPr/>
          <p:nvPr/>
        </p:nvSpPr>
        <p:spPr>
          <a:xfrm>
            <a:off x="6540166" y="5075643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56E1D324-BBAF-8144-59DB-5FB0B9907C21}"/>
              </a:ext>
            </a:extLst>
          </p:cNvPr>
          <p:cNvSpPr/>
          <p:nvPr/>
        </p:nvSpPr>
        <p:spPr>
          <a:xfrm>
            <a:off x="5950112" y="6088966"/>
            <a:ext cx="233330" cy="210930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 w="22225">
                <a:solidFill>
                  <a:srgbClr val="E97132"/>
                </a:solidFill>
                <a:prstDash val="solid"/>
              </a:ln>
              <a:solidFill>
                <a:srgbClr val="E97132">
                  <a:lumMod val="40000"/>
                  <a:lumOff val="60000"/>
                </a:srgbClr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FE4B3F5-E8CD-1659-092B-895D8C792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62" y="4486545"/>
            <a:ext cx="830319" cy="43742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A713264-2E13-4F2C-F549-7A6B479F3ADF}"/>
              </a:ext>
            </a:extLst>
          </p:cNvPr>
          <p:cNvSpPr txBox="1"/>
          <p:nvPr/>
        </p:nvSpPr>
        <p:spPr>
          <a:xfrm>
            <a:off x="6222586" y="5403337"/>
            <a:ext cx="697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没有多卡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C30ADA-CC22-04E8-C02C-CDAAF6165748}"/>
              </a:ext>
            </a:extLst>
          </p:cNvPr>
          <p:cNvSpPr txBox="1"/>
          <p:nvPr/>
        </p:nvSpPr>
        <p:spPr>
          <a:xfrm>
            <a:off x="1040524" y="6448951"/>
            <a:ext cx="316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 Information Retrieval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F399646-49B6-A605-0A6B-021AE731C6FE}"/>
              </a:ext>
            </a:extLst>
          </p:cNvPr>
          <p:cNvSpPr/>
          <p:nvPr/>
        </p:nvSpPr>
        <p:spPr>
          <a:xfrm>
            <a:off x="119818" y="801513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EF87754-A3C6-8218-7E18-C26233B0E8F2}"/>
              </a:ext>
            </a:extLst>
          </p:cNvPr>
          <p:cNvSpPr/>
          <p:nvPr/>
        </p:nvSpPr>
        <p:spPr>
          <a:xfrm>
            <a:off x="5928885" y="145980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08E6104-3484-50A4-0D08-BFAAC9D29C4F}"/>
              </a:ext>
            </a:extLst>
          </p:cNvPr>
          <p:cNvSpPr/>
          <p:nvPr/>
        </p:nvSpPr>
        <p:spPr>
          <a:xfrm>
            <a:off x="6752514" y="3210978"/>
            <a:ext cx="334229" cy="327298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3E58D0-311A-5F59-0999-CD837B787442}"/>
              </a:ext>
            </a:extLst>
          </p:cNvPr>
          <p:cNvSpPr txBox="1"/>
          <p:nvPr/>
        </p:nvSpPr>
        <p:spPr>
          <a:xfrm>
            <a:off x="6968398" y="6325861"/>
            <a:ext cx="3033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Graph Classification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63C05F-7C17-2344-6BF9-50A0A0525673}"/>
              </a:ext>
            </a:extLst>
          </p:cNvPr>
          <p:cNvSpPr/>
          <p:nvPr/>
        </p:nvSpPr>
        <p:spPr>
          <a:xfrm>
            <a:off x="1671145" y="4966928"/>
            <a:ext cx="4257740" cy="428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FF9030D-48E2-1C7F-CB97-9AD8CB73C1D8}"/>
              </a:ext>
            </a:extLst>
          </p:cNvPr>
          <p:cNvSpPr txBox="1"/>
          <p:nvPr/>
        </p:nvSpPr>
        <p:spPr>
          <a:xfrm>
            <a:off x="5880339" y="4966928"/>
            <a:ext cx="101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GPM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幻灯片缩放定位 41">
                <a:extLst>
                  <a:ext uri="{FF2B5EF4-FFF2-40B4-BE49-F238E27FC236}">
                    <a16:creationId xmlns:a16="http://schemas.microsoft.com/office/drawing/2014/main" id="{A572F7F9-CFD2-468E-58CF-305A096A52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08233" y="5036737"/>
              <a:ext cx="513319" cy="288742"/>
            </p:xfrm>
            <a:graphic>
              <a:graphicData uri="http://schemas.microsoft.com/office/powerpoint/2016/slidezoom">
                <pslz:sldZm>
                  <pslz:sldZmObj sldId="257" cId="1449729759">
                    <pslz:zmPr id="{61711B40-84A6-46B9-B2F7-260465A8DD43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3319" cy="2887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幻灯片缩放定位 4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572F7F9-CFD2-468E-58CF-305A096A5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233" y="5036737"/>
                <a:ext cx="513319" cy="2887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09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79F3C37-878C-3A58-3447-ACF8857C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5600"/>
            <a:ext cx="10515600" cy="1022351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Graph Pattern Mining</a:t>
            </a:r>
            <a:r>
              <a:rPr lang="en-US" altLang="zh-CN" sz="2800" dirty="0"/>
              <a:t>: find </a:t>
            </a:r>
            <a:r>
              <a:rPr lang="en-US" altLang="zh-CN" sz="2800" b="1" dirty="0">
                <a:solidFill>
                  <a:srgbClr val="FF0000"/>
                </a:solidFill>
              </a:rPr>
              <a:t>subgraphs/count/pattern</a:t>
            </a:r>
            <a:r>
              <a:rPr lang="en-US" altLang="zh-CN" sz="2800" dirty="0"/>
              <a:t> of graph that follow a </a:t>
            </a:r>
            <a:r>
              <a:rPr lang="en-US" altLang="zh-CN" sz="2800" b="1" dirty="0">
                <a:solidFill>
                  <a:srgbClr val="FF0000"/>
                </a:solidFill>
              </a:rPr>
              <a:t>pattern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02DC5A4-5C7B-9D14-4491-FB1EF49F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742" y="1681163"/>
            <a:ext cx="5157787" cy="3888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pattern is a </a:t>
            </a:r>
            <a:r>
              <a:rPr lang="en-US" altLang="zh-CN" b="1" dirty="0">
                <a:solidFill>
                  <a:srgbClr val="FF0000"/>
                </a:solidFill>
              </a:rPr>
              <a:t>graph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1651349-361C-E478-8F39-04B32DD9C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19" y="1619033"/>
            <a:ext cx="5183188" cy="4350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The pattern is a </a:t>
            </a:r>
            <a:r>
              <a:rPr lang="en-US" altLang="zh-CN" dirty="0">
                <a:solidFill>
                  <a:srgbClr val="FF0000"/>
                </a:solidFill>
              </a:rPr>
              <a:t>property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1F87F924-1D77-803F-5D0C-71B2DEF33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2464" y="2295190"/>
            <a:ext cx="5183188" cy="368458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most frequent occurrence subgraph in the graph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4B88D-EA2E-1162-4620-C31755D2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2" y="5205002"/>
            <a:ext cx="5201574" cy="13780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F7EA87-E90C-8FC9-4CB4-88983E17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2132220"/>
            <a:ext cx="4256695" cy="15682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2241B3-358A-5142-83F7-26189AD4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37" y="3017832"/>
            <a:ext cx="2959318" cy="1815604"/>
          </a:xfrm>
          <a:prstGeom prst="rect">
            <a:avLst/>
          </a:prstGeom>
        </p:spPr>
      </p:pic>
      <p:pic>
        <p:nvPicPr>
          <p:cNvPr id="19" name="内容占位符 8">
            <a:extLst>
              <a:ext uri="{FF2B5EF4-FFF2-40B4-BE49-F238E27FC236}">
                <a16:creationId xmlns:a16="http://schemas.microsoft.com/office/drawing/2014/main" id="{406A1852-8ACD-F329-1E00-DDAB0704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134" y="3104310"/>
            <a:ext cx="3367515" cy="126988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6F5E0B5-F54E-65AE-C2E0-776F2AE6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743" y="4774938"/>
            <a:ext cx="3011214" cy="19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2C5FFD5-DD41-4250-81F6-EE334EBF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71" y="534456"/>
            <a:ext cx="9718551" cy="57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43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右 3">
            <a:extLst>
              <a:ext uri="{FF2B5EF4-FFF2-40B4-BE49-F238E27FC236}">
                <a16:creationId xmlns:a16="http://schemas.microsoft.com/office/drawing/2014/main" id="{B88EC3A3-2620-9889-B5AC-2DC4548E685F}"/>
              </a:ext>
            </a:extLst>
          </p:cNvPr>
          <p:cNvSpPr/>
          <p:nvPr/>
        </p:nvSpPr>
        <p:spPr>
          <a:xfrm>
            <a:off x="804567" y="1347594"/>
            <a:ext cx="10455691" cy="554946"/>
          </a:xfrm>
          <a:prstGeom prst="rightArrow">
            <a:avLst/>
          </a:prstGeom>
          <a:gradFill>
            <a:gsLst>
              <a:gs pos="100000">
                <a:srgbClr val="C175CE"/>
              </a:gs>
              <a:gs pos="54000">
                <a:srgbClr val="4E95D9"/>
              </a:gs>
              <a:gs pos="0">
                <a:schemeClr val="tx2">
                  <a:lumMod val="50000"/>
                  <a:lumOff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78D3D2-FA41-94EE-19AB-0D7794103937}"/>
              </a:ext>
            </a:extLst>
          </p:cNvPr>
          <p:cNvSpPr txBox="1"/>
          <p:nvPr/>
        </p:nvSpPr>
        <p:spPr>
          <a:xfrm>
            <a:off x="475594" y="2013415"/>
            <a:ext cx="3599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DistGraph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A distributed approach for graph mining in massive networks</a:t>
            </a:r>
            <a:endParaRPr lang="zh-CN" altLang="en-US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926DEB1-6EF6-103E-C374-56905B4BFEC6}"/>
              </a:ext>
            </a:extLst>
          </p:cNvPr>
          <p:cNvSpPr/>
          <p:nvPr/>
        </p:nvSpPr>
        <p:spPr>
          <a:xfrm rot="10800000">
            <a:off x="4967190" y="595837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1E99AE-22D7-6670-B419-B29B7A3BF489}"/>
              </a:ext>
            </a:extLst>
          </p:cNvPr>
          <p:cNvSpPr txBox="1"/>
          <p:nvPr/>
        </p:nvSpPr>
        <p:spPr>
          <a:xfrm>
            <a:off x="953289" y="590387"/>
            <a:ext cx="277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2016: Graph Mining System on Cluster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C8D926-FBEF-E175-C39E-5BEA84B7AC90}"/>
              </a:ext>
            </a:extLst>
          </p:cNvPr>
          <p:cNvSpPr txBox="1"/>
          <p:nvPr/>
        </p:nvSpPr>
        <p:spPr>
          <a:xfrm>
            <a:off x="1873471" y="3740040"/>
            <a:ext cx="412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2017-2019: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Memory, Algorithm pruning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F0B1E-98BC-062E-603C-CE4CB1A3387D}"/>
              </a:ext>
            </a:extLst>
          </p:cNvPr>
          <p:cNvSpPr txBox="1"/>
          <p:nvPr/>
        </p:nvSpPr>
        <p:spPr>
          <a:xfrm>
            <a:off x="4743188" y="183367"/>
            <a:ext cx="115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2017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D205F7-8934-FC89-9F5D-614A30BE8A0C}"/>
              </a:ext>
            </a:extLst>
          </p:cNvPr>
          <p:cNvSpPr txBox="1"/>
          <p:nvPr/>
        </p:nvSpPr>
        <p:spPr>
          <a:xfrm>
            <a:off x="5016062" y="1859205"/>
            <a:ext cx="7082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Memory:</a:t>
            </a:r>
          </a:p>
          <a:p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	G-thinker: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Big Graph Mining Made Easier and Faster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CORR</a:t>
            </a:r>
          </a:p>
          <a:p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DFS:</a:t>
            </a:r>
          </a:p>
          <a:p>
            <a:r>
              <a:rPr lang="en-US" altLang="zh-CN" b="1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       </a:t>
            </a: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EmptyHeaded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 Relational Engine for Graph Processing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TODS</a:t>
            </a:r>
          </a:p>
          <a:p>
            <a:r>
              <a:rPr lang="en-US" altLang="zh-CN" b="1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        </a:t>
            </a: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Graphflow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:An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Active Graph Database 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DFS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SIGMOD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183D881-44DF-431D-591C-24B249D23E40}"/>
              </a:ext>
            </a:extLst>
          </p:cNvPr>
          <p:cNvSpPr/>
          <p:nvPr/>
        </p:nvSpPr>
        <p:spPr>
          <a:xfrm>
            <a:off x="804567" y="4347750"/>
            <a:ext cx="10455691" cy="554946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73AA70-0069-CDD8-AC25-57F45D354B54}"/>
              </a:ext>
            </a:extLst>
          </p:cNvPr>
          <p:cNvSpPr txBox="1"/>
          <p:nvPr/>
        </p:nvSpPr>
        <p:spPr>
          <a:xfrm>
            <a:off x="172371" y="4892857"/>
            <a:ext cx="6095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   ASAP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Fast, Approximate </a:t>
            </a:r>
            <a:r>
              <a:rPr lang="en-US" altLang="zh-CN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 Pattern Mining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at Scale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近似计算</a:t>
            </a:r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/</a:t>
            </a:r>
            <a:r>
              <a:rPr lang="zh-CN" altLang="en-US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第一个专用于</a:t>
            </a:r>
            <a:r>
              <a:rPr lang="en-US" altLang="zh-CN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GPM</a:t>
            </a:r>
            <a:r>
              <a:rPr lang="zh-CN" altLang="en-US" dirty="0">
                <a:solidFill>
                  <a:srgbClr val="555555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的框架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OSDI</a:t>
            </a:r>
            <a:endParaRPr lang="en-US" altLang="zh-CN" dirty="0">
              <a:solidFill>
                <a:srgbClr val="555555"/>
              </a:solidFill>
              <a:highlight>
                <a:srgbClr val="FFFF00"/>
              </a:highlight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RStream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Marrying Relational Algebra with Streaming for Efficient Graph Mining on A Single Machine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OSDI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G-miner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An efficient task-oriented graph mining system </a:t>
            </a:r>
            <a:r>
              <a:rPr lang="en-US" altLang="zh-CN" b="0" i="1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SIGMOD</a:t>
            </a:r>
            <a:endParaRPr lang="en-US" altLang="zh-CN" b="0" i="0" dirty="0">
              <a:solidFill>
                <a:srgbClr val="555555"/>
              </a:solidFill>
              <a:effectLst/>
              <a:highlight>
                <a:srgbClr val="FFFF00"/>
              </a:highlight>
              <a:latin typeface="Lato" panose="020F050202020403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7A86F6-0C55-3A1D-8E91-A930060F3C51}"/>
              </a:ext>
            </a:extLst>
          </p:cNvPr>
          <p:cNvSpPr txBox="1"/>
          <p:nvPr/>
        </p:nvSpPr>
        <p:spPr>
          <a:xfrm>
            <a:off x="6547419" y="4864075"/>
            <a:ext cx="54722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Fractal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A general-purpose graph pattern mining system  </a:t>
            </a:r>
            <a:r>
              <a:rPr lang="zh-CN" altLang="en-US" dirty="0">
                <a:solidFill>
                  <a:srgbClr val="FF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新数据结构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来减少中间嵌入的内存消耗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SIGMOD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</a:p>
          <a:p>
            <a:endParaRPr lang="en-US" altLang="zh-CN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  <a:p>
            <a:r>
              <a:rPr lang="en-US" altLang="zh-CN" b="1" i="0" dirty="0" err="1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Graphzero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: Breaking symmetry for efficient graph mining </a:t>
            </a:r>
            <a:r>
              <a:rPr lang="zh-CN" altLang="en-US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同构检测去重</a:t>
            </a:r>
            <a:r>
              <a:rPr lang="zh-CN" altLang="en-US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，避免了冗余计算  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CORR</a:t>
            </a:r>
            <a:r>
              <a:rPr lang="en-US" altLang="zh-CN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 </a:t>
            </a:r>
            <a:endParaRPr lang="en-US" altLang="zh-CN" dirty="0">
              <a:solidFill>
                <a:srgbClr val="555555"/>
              </a:solidFill>
              <a:highlight>
                <a:srgbClr val="FFFFFF"/>
              </a:highlight>
              <a:latin typeface="Lato" panose="020F0502020204030203" pitchFamily="34" charset="0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4C85330A-C90E-EBAA-A5EC-3783B8B31E01}"/>
              </a:ext>
            </a:extLst>
          </p:cNvPr>
          <p:cNvSpPr/>
          <p:nvPr/>
        </p:nvSpPr>
        <p:spPr>
          <a:xfrm rot="10800000">
            <a:off x="804567" y="4092728"/>
            <a:ext cx="353148" cy="4972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14789F-1B39-2552-2B84-C7B5EAC4A7F2}"/>
              </a:ext>
            </a:extLst>
          </p:cNvPr>
          <p:cNvSpPr txBox="1"/>
          <p:nvPr/>
        </p:nvSpPr>
        <p:spPr>
          <a:xfrm>
            <a:off x="652761" y="3756645"/>
            <a:ext cx="115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2018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471C4356-F626-EEB3-9C9A-F0D3D2B4CA58}"/>
              </a:ext>
            </a:extLst>
          </p:cNvPr>
          <p:cNvSpPr/>
          <p:nvPr/>
        </p:nvSpPr>
        <p:spPr>
          <a:xfrm rot="10800000">
            <a:off x="6194271" y="3615365"/>
            <a:ext cx="353148" cy="90809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3CB69E-8D04-6A2A-5F10-5EA9200778CD}"/>
              </a:ext>
            </a:extLst>
          </p:cNvPr>
          <p:cNvSpPr txBox="1"/>
          <p:nvPr/>
        </p:nvSpPr>
        <p:spPr>
          <a:xfrm>
            <a:off x="6061448" y="3307817"/>
            <a:ext cx="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2019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E9539D1-2FF7-4C1D-C546-166052F59CC3}"/>
              </a:ext>
            </a:extLst>
          </p:cNvPr>
          <p:cNvSpPr txBox="1"/>
          <p:nvPr/>
        </p:nvSpPr>
        <p:spPr>
          <a:xfrm>
            <a:off x="0" y="434956"/>
            <a:ext cx="102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Graph Mining Era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E725F75-D11B-CC90-340F-43A6378E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05" y="517034"/>
            <a:ext cx="4484994" cy="84531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幻灯片缩放定位 26">
                <a:extLst>
                  <a:ext uri="{FF2B5EF4-FFF2-40B4-BE49-F238E27FC236}">
                    <a16:creationId xmlns:a16="http://schemas.microsoft.com/office/drawing/2014/main" id="{F6AA956A-7A65-579A-95D8-35C04B6D96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161437"/>
                  </p:ext>
                </p:extLst>
              </p:nvPr>
            </p:nvGraphicFramePr>
            <p:xfrm>
              <a:off x="11892454" y="3980534"/>
              <a:ext cx="1930400" cy="1085850"/>
            </p:xfrm>
            <a:graphic>
              <a:graphicData uri="http://schemas.microsoft.com/office/powerpoint/2016/slidezoom">
                <pslz:sldZm>
                  <pslz:sldZmObj sldId="284" cId="440741479">
                    <pslz:zmPr id="{E39B4222-2709-4345-B621-B8BB2ACAF4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0400" cy="1085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幻灯片缩放定位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AA956A-7A65-579A-95D8-35C04B6D9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92454" y="3980534"/>
                <a:ext cx="1930400" cy="1085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4456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1547</Words>
  <Application>Microsoft Office PowerPoint</Application>
  <PresentationFormat>宽屏</PresentationFormat>
  <Paragraphs>229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-apple-system</vt:lpstr>
      <vt:lpstr>HelveticaNeue Regular</vt:lpstr>
      <vt:lpstr>Helvetica-Nue-Bold</vt:lpstr>
      <vt:lpstr>NimbusRomNo9L-Regu</vt:lpstr>
      <vt:lpstr>Microsoft Yahei</vt:lpstr>
      <vt:lpstr>Microsoft Yahei</vt:lpstr>
      <vt:lpstr>等线</vt:lpstr>
      <vt:lpstr>等线 Light</vt:lpstr>
      <vt:lpstr>Arial</vt:lpstr>
      <vt:lpstr>Calibri</vt:lpstr>
      <vt:lpstr>Lato</vt:lpstr>
      <vt:lpstr>Open Sans</vt:lpstr>
      <vt:lpstr>Roboto</vt:lpstr>
      <vt:lpstr>1_Office 主题​​</vt:lpstr>
      <vt:lpstr>Who am I</vt:lpstr>
      <vt:lpstr>PowerPoint 演示文稿</vt:lpstr>
      <vt:lpstr>非正式介绍</vt:lpstr>
      <vt:lpstr>PowerPoint 演示文稿</vt:lpstr>
      <vt:lpstr>CPU-GPU协同的分布式GPM动态图系统</vt:lpstr>
      <vt:lpstr>Graph &amp; Graph Mining</vt:lpstr>
      <vt:lpstr>Graph Mining</vt:lpstr>
      <vt:lpstr>Graph Pattern Mining: find subgraphs/count/pattern of graph that follow a pattern </vt:lpstr>
      <vt:lpstr>PowerPoint 演示文稿</vt:lpstr>
      <vt:lpstr>GPM Properties, Problem </vt:lpstr>
      <vt:lpstr>Time</vt:lpstr>
      <vt:lpstr>PowerPoint 演示文稿</vt:lpstr>
      <vt:lpstr>PowerPoint 演示文稿</vt:lpstr>
      <vt:lpstr>PowerPoint 演示文稿</vt:lpstr>
      <vt:lpstr>GPM Overview</vt:lpstr>
      <vt:lpstr>What is Evolving Graphs?</vt:lpstr>
      <vt:lpstr>Tesseract: Distributed, General Graph Pattern  Mining on Evolving Graphs</vt:lpstr>
      <vt:lpstr>避免Explore：Update-Based Exploration</vt:lpstr>
      <vt:lpstr>PowerPoint 演示文稿</vt:lpstr>
      <vt:lpstr>特点</vt:lpstr>
      <vt:lpstr>Dynamic Graph Pattern Mining on GPU领域研究Review</vt:lpstr>
      <vt:lpstr>PowerPoint 演示文稿</vt:lpstr>
      <vt:lpstr>Basic knowledge: CSM, BDSM</vt:lpstr>
      <vt:lpstr>PowerPoint 演示文稿</vt:lpstr>
      <vt:lpstr>Batch-Dynamic Subgraph Matching(BDSM) on GPU  2024.1 ICDE</vt:lpstr>
      <vt:lpstr>Motivation：把BDSM搬上GPU</vt:lpstr>
      <vt:lpstr>PowerPoint 演示文稿</vt:lpstr>
      <vt:lpstr>可能的问题   可能的方案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海斌 赖</dc:creator>
  <cp:lastModifiedBy>海斌 赖</cp:lastModifiedBy>
  <cp:revision>21</cp:revision>
  <dcterms:created xsi:type="dcterms:W3CDTF">2024-08-30T02:53:49Z</dcterms:created>
  <dcterms:modified xsi:type="dcterms:W3CDTF">2024-09-04T20:33:35Z</dcterms:modified>
</cp:coreProperties>
</file>